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95" r:id="rId3"/>
    <p:sldId id="296" r:id="rId4"/>
    <p:sldId id="297" r:id="rId5"/>
    <p:sldId id="298" r:id="rId6"/>
    <p:sldId id="299" r:id="rId7"/>
    <p:sldId id="300" r:id="rId8"/>
    <p:sldId id="348" r:id="rId9"/>
    <p:sldId id="349" r:id="rId10"/>
    <p:sldId id="301" r:id="rId11"/>
    <p:sldId id="302" r:id="rId12"/>
    <p:sldId id="303" r:id="rId13"/>
    <p:sldId id="304" r:id="rId14"/>
    <p:sldId id="336" r:id="rId15"/>
    <p:sldId id="337" r:id="rId16"/>
    <p:sldId id="305" r:id="rId17"/>
    <p:sldId id="338" r:id="rId18"/>
    <p:sldId id="339" r:id="rId19"/>
    <p:sldId id="306" r:id="rId20"/>
    <p:sldId id="307" r:id="rId21"/>
    <p:sldId id="308" r:id="rId22"/>
    <p:sldId id="310" r:id="rId23"/>
    <p:sldId id="340" r:id="rId24"/>
    <p:sldId id="341" r:id="rId25"/>
    <p:sldId id="313" r:id="rId26"/>
    <p:sldId id="342" r:id="rId27"/>
    <p:sldId id="318" r:id="rId28"/>
    <p:sldId id="343" r:id="rId29"/>
    <p:sldId id="319" r:id="rId30"/>
    <p:sldId id="321" r:id="rId31"/>
    <p:sldId id="322" r:id="rId32"/>
    <p:sldId id="332" r:id="rId33"/>
    <p:sldId id="333" r:id="rId34"/>
    <p:sldId id="334" r:id="rId35"/>
    <p:sldId id="335" r:id="rId36"/>
    <p:sldId id="344" r:id="rId37"/>
    <p:sldId id="275" r:id="rId38"/>
    <p:sldId id="276" r:id="rId39"/>
    <p:sldId id="278" r:id="rId40"/>
    <p:sldId id="279" r:id="rId41"/>
    <p:sldId id="281" r:id="rId42"/>
    <p:sldId id="282" r:id="rId43"/>
    <p:sldId id="283" r:id="rId44"/>
    <p:sldId id="345" r:id="rId45"/>
    <p:sldId id="346" r:id="rId46"/>
    <p:sldId id="288" r:id="rId47"/>
    <p:sldId id="289" r:id="rId48"/>
    <p:sldId id="290" r:id="rId49"/>
    <p:sldId id="291" r:id="rId50"/>
    <p:sldId id="351" r:id="rId51"/>
    <p:sldId id="352" r:id="rId52"/>
    <p:sldId id="292" r:id="rId53"/>
    <p:sldId id="293" r:id="rId54"/>
    <p:sldId id="294" r:id="rId55"/>
    <p:sldId id="258" r:id="rId56"/>
    <p:sldId id="259" r:id="rId57"/>
    <p:sldId id="347"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6895" autoAdjust="0"/>
  </p:normalViewPr>
  <p:slideViewPr>
    <p:cSldViewPr snapToGrid="0">
      <p:cViewPr varScale="1">
        <p:scale>
          <a:sx n="55" d="100"/>
          <a:sy n="55" d="100"/>
        </p:scale>
        <p:origin x="155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5A8AED-8FF6-4887-9D0E-10932E4C4569}" type="datetimeFigureOut">
              <a:rPr lang="en-US" smtClean="0"/>
              <a:t>12/23/2023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60CE9F-A47A-407A-99F2-C6CA63B6EFAC}" type="slidenum">
              <a:rPr lang="en-US" smtClean="0"/>
              <a:t>‹#›</a:t>
            </a:fld>
            <a:endParaRPr lang="en-US"/>
          </a:p>
        </p:txBody>
      </p:sp>
    </p:spTree>
    <p:extLst>
      <p:ext uri="{BB962C8B-B14F-4D97-AF65-F5344CB8AC3E}">
        <p14:creationId xmlns:p14="http://schemas.microsoft.com/office/powerpoint/2010/main" val="2348002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60CE9F-A47A-407A-99F2-C6CA63B6EFAC}" type="slidenum">
              <a:rPr lang="en-US" smtClean="0"/>
              <a:t>1</a:t>
            </a:fld>
            <a:endParaRPr lang="en-US"/>
          </a:p>
        </p:txBody>
      </p:sp>
    </p:spTree>
    <p:extLst>
      <p:ext uri="{BB962C8B-B14F-4D97-AF65-F5344CB8AC3E}">
        <p14:creationId xmlns:p14="http://schemas.microsoft.com/office/powerpoint/2010/main" val="326343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9D6618F-86D8-400D-8F59-88D49D99D87E}" type="slidenum">
              <a:rPr lang="sr-Latn-RS" altLang="en-US">
                <a:latin typeface="Calibri" panose="020F0502020204030204" pitchFamily="34" charset="0"/>
              </a:rPr>
              <a:pPr/>
              <a:t>39</a:t>
            </a:fld>
            <a:endParaRPr lang="sr-Latn-RS" altLang="en-US">
              <a:latin typeface="Calibri" panose="020F0502020204030204" pitchFamily="34" charset="0"/>
            </a:endParaRPr>
          </a:p>
        </p:txBody>
      </p:sp>
    </p:spTree>
    <p:extLst>
      <p:ext uri="{BB962C8B-B14F-4D97-AF65-F5344CB8AC3E}">
        <p14:creationId xmlns:p14="http://schemas.microsoft.com/office/powerpoint/2010/main" val="729737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0CB2EF4-47D4-449C-ABB8-DD25D605A64D}" type="datetimeFigureOut">
              <a:rPr lang="en-US" smtClean="0"/>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1093832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CB2EF4-47D4-449C-ABB8-DD25D605A64D}" type="datetimeFigureOut">
              <a:rPr lang="en-US" smtClean="0"/>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777496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CB2EF4-47D4-449C-ABB8-DD25D605A64D}" type="datetimeFigureOut">
              <a:rPr lang="en-US" smtClean="0"/>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66024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0CB2EF4-47D4-449C-ABB8-DD25D605A64D}" type="datetimeFigureOut">
              <a:rPr lang="en-US" smtClean="0"/>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2107146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CB2EF4-47D4-449C-ABB8-DD25D605A64D}" type="datetimeFigureOut">
              <a:rPr lang="en-US" smtClean="0"/>
              <a:t>12/23/2023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2226831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0CB2EF4-47D4-449C-ABB8-DD25D605A64D}" type="datetimeFigureOut">
              <a:rPr lang="en-US" smtClean="0"/>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2216343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CB2EF4-47D4-449C-ABB8-DD25D605A64D}" type="datetimeFigureOut">
              <a:rPr lang="en-US" smtClean="0"/>
              <a:t>12/23/2023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2859788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CB2EF4-47D4-449C-ABB8-DD25D605A64D}" type="datetimeFigureOut">
              <a:rPr lang="en-US" smtClean="0"/>
              <a:t>12/23/2023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177346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CB2EF4-47D4-449C-ABB8-DD25D605A64D}" type="datetimeFigureOut">
              <a:rPr lang="en-US" smtClean="0"/>
              <a:t>12/23/2023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4077914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CB2EF4-47D4-449C-ABB8-DD25D605A64D}" type="datetimeFigureOut">
              <a:rPr lang="en-US" smtClean="0"/>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4104741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0CB2EF4-47D4-449C-ABB8-DD25D605A64D}" type="datetimeFigureOut">
              <a:rPr lang="en-US" smtClean="0"/>
              <a:t>12/23/2023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15AD06-5A8E-4408-A92F-0C754A3851F6}" type="slidenum">
              <a:rPr lang="en-US" smtClean="0"/>
              <a:t>‹#›</a:t>
            </a:fld>
            <a:endParaRPr lang="en-US"/>
          </a:p>
        </p:txBody>
      </p:sp>
    </p:spTree>
    <p:extLst>
      <p:ext uri="{BB962C8B-B14F-4D97-AF65-F5344CB8AC3E}">
        <p14:creationId xmlns:p14="http://schemas.microsoft.com/office/powerpoint/2010/main" val="512978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B2EF4-47D4-449C-ABB8-DD25D605A64D}" type="datetimeFigureOut">
              <a:rPr lang="en-US" smtClean="0"/>
              <a:t>12/23/2023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15AD06-5A8E-4408-A92F-0C754A3851F6}" type="slidenum">
              <a:rPr lang="en-US" smtClean="0"/>
              <a:t>‹#›</a:t>
            </a:fld>
            <a:endParaRPr lang="en-US"/>
          </a:p>
        </p:txBody>
      </p:sp>
    </p:spTree>
    <p:extLst>
      <p:ext uri="{BB962C8B-B14F-4D97-AF65-F5344CB8AC3E}">
        <p14:creationId xmlns:p14="http://schemas.microsoft.com/office/powerpoint/2010/main" val="3506292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24585"/>
            <a:ext cx="12192000" cy="1285377"/>
          </a:xfrm>
          <a:solidFill>
            <a:schemeClr val="accent1">
              <a:lumMod val="20000"/>
              <a:lumOff val="80000"/>
            </a:schemeClr>
          </a:solidFill>
        </p:spPr>
        <p:txBody>
          <a:bodyPr>
            <a:normAutofit/>
          </a:bodyPr>
          <a:lstStyle/>
          <a:p>
            <a:r>
              <a:rPr lang="en-US" sz="5400" dirty="0"/>
              <a:t>Stem cells in internal medicine and surgery</a:t>
            </a:r>
          </a:p>
        </p:txBody>
      </p:sp>
    </p:spTree>
    <p:extLst>
      <p:ext uri="{BB962C8B-B14F-4D97-AF65-F5344CB8AC3E}">
        <p14:creationId xmlns:p14="http://schemas.microsoft.com/office/powerpoint/2010/main" val="4230550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76821"/>
          </a:xfrm>
          <a:solidFill>
            <a:schemeClr val="accent1">
              <a:lumMod val="40000"/>
              <a:lumOff val="60000"/>
            </a:schemeClr>
          </a:solidFill>
        </p:spPr>
        <p:txBody>
          <a:bodyPr>
            <a:normAutofit/>
          </a:bodyPr>
          <a:lstStyle/>
          <a:p>
            <a:pPr algn="ctr"/>
            <a:r>
              <a:rPr lang="en-US" sz="4000" b="1" dirty="0"/>
              <a:t>Generation of </a:t>
            </a:r>
            <a:r>
              <a:rPr lang="sr-Cyrl-RS" sz="4000" b="1" dirty="0"/>
              <a:t>,,</a:t>
            </a:r>
            <a:r>
              <a:rPr lang="en-US" sz="4000" b="1" i="1" dirty="0"/>
              <a:t>neuron-like</a:t>
            </a:r>
            <a:r>
              <a:rPr lang="sr-Cyrl-RS" sz="4000" b="1" i="1" dirty="0"/>
              <a:t>“</a:t>
            </a:r>
            <a:r>
              <a:rPr lang="en-US" sz="4000" b="1" dirty="0"/>
              <a:t> cells</a:t>
            </a:r>
          </a:p>
        </p:txBody>
      </p:sp>
      <p:pic>
        <p:nvPicPr>
          <p:cNvPr id="4" name="Picture 3"/>
          <p:cNvPicPr>
            <a:picLocks noChangeAspect="1"/>
          </p:cNvPicPr>
          <p:nvPr/>
        </p:nvPicPr>
        <p:blipFill>
          <a:blip r:embed="rId2"/>
          <a:stretch>
            <a:fillRect/>
          </a:stretch>
        </p:blipFill>
        <p:spPr>
          <a:xfrm>
            <a:off x="1787858" y="919193"/>
            <a:ext cx="8843748" cy="5899300"/>
          </a:xfrm>
          <a:prstGeom prst="rect">
            <a:avLst/>
          </a:prstGeom>
        </p:spPr>
      </p:pic>
    </p:spTree>
    <p:extLst>
      <p:ext uri="{BB962C8B-B14F-4D97-AF65-F5344CB8AC3E}">
        <p14:creationId xmlns:p14="http://schemas.microsoft.com/office/powerpoint/2010/main" val="1095541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978925" y="1193983"/>
            <a:ext cx="7584956" cy="5538723"/>
          </a:xfrm>
          <a:prstGeom prst="rect">
            <a:avLst/>
          </a:prstGeom>
        </p:spPr>
      </p:pic>
      <p:sp>
        <p:nvSpPr>
          <p:cNvPr id="5" name="Title 1"/>
          <p:cNvSpPr>
            <a:spLocks noGrp="1"/>
          </p:cNvSpPr>
          <p:nvPr>
            <p:ph type="title"/>
          </p:nvPr>
        </p:nvSpPr>
        <p:spPr>
          <a:xfrm>
            <a:off x="0" y="0"/>
            <a:ext cx="12192000" cy="876821"/>
          </a:xfrm>
          <a:solidFill>
            <a:schemeClr val="accent1">
              <a:lumMod val="40000"/>
              <a:lumOff val="60000"/>
            </a:schemeClr>
          </a:solidFill>
        </p:spPr>
        <p:txBody>
          <a:bodyPr>
            <a:normAutofit/>
          </a:bodyPr>
          <a:lstStyle/>
          <a:p>
            <a:pPr algn="ctr"/>
            <a:r>
              <a:rPr lang="en-US" sz="4000" b="1" dirty="0"/>
              <a:t>Generation of </a:t>
            </a:r>
            <a:r>
              <a:rPr lang="sr-Cyrl-RS" sz="4000" b="1" dirty="0"/>
              <a:t>,,</a:t>
            </a:r>
            <a:r>
              <a:rPr lang="en-US" sz="4000" b="1" i="1" dirty="0"/>
              <a:t>neuron-like</a:t>
            </a:r>
            <a:r>
              <a:rPr lang="sr-Cyrl-RS" sz="4000" b="1" i="1" dirty="0"/>
              <a:t>“</a:t>
            </a:r>
            <a:r>
              <a:rPr lang="en-US" sz="4000" b="1" dirty="0"/>
              <a:t> cells</a:t>
            </a:r>
          </a:p>
        </p:txBody>
      </p:sp>
    </p:spTree>
    <p:extLst>
      <p:ext uri="{BB962C8B-B14F-4D97-AF65-F5344CB8AC3E}">
        <p14:creationId xmlns:p14="http://schemas.microsoft.com/office/powerpoint/2010/main" val="2392191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11639" y="1719617"/>
            <a:ext cx="11768721" cy="3821373"/>
          </a:xfrm>
          <a:prstGeom prst="rect">
            <a:avLst/>
          </a:prstGeom>
        </p:spPr>
      </p:pic>
      <p:sp>
        <p:nvSpPr>
          <p:cNvPr id="5" name="Title 1"/>
          <p:cNvSpPr>
            <a:spLocks noGrp="1"/>
          </p:cNvSpPr>
          <p:nvPr>
            <p:ph type="title"/>
          </p:nvPr>
        </p:nvSpPr>
        <p:spPr>
          <a:xfrm>
            <a:off x="0" y="0"/>
            <a:ext cx="12192000" cy="876821"/>
          </a:xfrm>
          <a:solidFill>
            <a:schemeClr val="accent1">
              <a:lumMod val="40000"/>
              <a:lumOff val="60000"/>
            </a:schemeClr>
          </a:solidFill>
        </p:spPr>
        <p:txBody>
          <a:bodyPr>
            <a:normAutofit/>
          </a:bodyPr>
          <a:lstStyle/>
          <a:p>
            <a:pPr algn="ctr"/>
            <a:r>
              <a:rPr lang="en-US" sz="4000" b="1" dirty="0"/>
              <a:t>Generation of </a:t>
            </a:r>
            <a:r>
              <a:rPr lang="sr-Cyrl-RS" sz="4000" b="1" dirty="0"/>
              <a:t>,,</a:t>
            </a:r>
            <a:r>
              <a:rPr lang="en-US" sz="4000" b="1" i="1" dirty="0"/>
              <a:t>neuron-like</a:t>
            </a:r>
            <a:r>
              <a:rPr lang="sr-Cyrl-RS" sz="4000" b="1" i="1" dirty="0"/>
              <a:t>“</a:t>
            </a:r>
            <a:r>
              <a:rPr lang="en-US" sz="4000" b="1" dirty="0"/>
              <a:t> cells</a:t>
            </a:r>
          </a:p>
        </p:txBody>
      </p:sp>
    </p:spTree>
    <p:extLst>
      <p:ext uri="{BB962C8B-B14F-4D97-AF65-F5344CB8AC3E}">
        <p14:creationId xmlns:p14="http://schemas.microsoft.com/office/powerpoint/2010/main" val="857382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330054" y="10416"/>
            <a:ext cx="5581933" cy="6899018"/>
          </a:xfrm>
          <a:prstGeom prst="rect">
            <a:avLst/>
          </a:prstGeom>
        </p:spPr>
      </p:pic>
    </p:spTree>
    <p:extLst>
      <p:ext uri="{BB962C8B-B14F-4D97-AF65-F5344CB8AC3E}">
        <p14:creationId xmlns:p14="http://schemas.microsoft.com/office/powerpoint/2010/main" val="4082054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125" y="1105468"/>
            <a:ext cx="12041875" cy="5752531"/>
          </a:xfrm>
        </p:spPr>
        <p:txBody>
          <a:bodyPr>
            <a:normAutofit fontScale="92500" lnSpcReduction="10000"/>
          </a:bodyPr>
          <a:lstStyle/>
          <a:p>
            <a:pPr marL="0" indent="0">
              <a:buNone/>
            </a:pPr>
            <a:r>
              <a:rPr lang="en-US" dirty="0"/>
              <a:t>Stem cells possess immense therapeutic potential in the treatment of spinal cord injury (SCI). Here are some ways in which stem cells can be utilized:</a:t>
            </a:r>
          </a:p>
          <a:p>
            <a:endParaRPr lang="en-US" dirty="0"/>
          </a:p>
          <a:p>
            <a:pPr marL="0" indent="0">
              <a:buNone/>
            </a:pPr>
            <a:r>
              <a:rPr lang="en-US" dirty="0"/>
              <a:t>1. Cell Replacement: Stem cells can differentiate into various cell types, including neurons. By transplanting these cells into the injured spinal cord, they can potentially replace damaged or lost neurons, promoting neural regeneration and functional recovery.</a:t>
            </a:r>
          </a:p>
          <a:p>
            <a:endParaRPr lang="en-US" dirty="0"/>
          </a:p>
          <a:p>
            <a:pPr marL="0" indent="0">
              <a:buNone/>
            </a:pPr>
            <a:r>
              <a:rPr lang="en-US" dirty="0"/>
              <a:t>2. </a:t>
            </a:r>
            <a:r>
              <a:rPr lang="en-US" dirty="0" err="1"/>
              <a:t>Neuroprotection</a:t>
            </a:r>
            <a:r>
              <a:rPr lang="en-US" dirty="0"/>
              <a:t>: Stem cells release </a:t>
            </a:r>
            <a:r>
              <a:rPr lang="en-US" dirty="0" err="1"/>
              <a:t>neurotrophic</a:t>
            </a:r>
            <a:r>
              <a:rPr lang="en-US" dirty="0"/>
              <a:t> factors, which are proteins that promote the survival and growth of neurons. These factors can protect the existing cells in the injured spinal cord from further damage and stimulate their regeneration.</a:t>
            </a:r>
          </a:p>
          <a:p>
            <a:endParaRPr lang="en-US" dirty="0"/>
          </a:p>
          <a:p>
            <a:pPr marL="0" indent="0">
              <a:buNone/>
            </a:pPr>
            <a:r>
              <a:rPr lang="en-US" dirty="0"/>
              <a:t>3. Modulation of Inflammation: After SCI, inflammation plays a crucial role in secondary damage to the spinal cord. Stem cells can modulate the inflammatory response, reducing inflammation and promoting a healing environment for the injured tissue.</a:t>
            </a:r>
          </a:p>
          <a:p>
            <a:endParaRPr lang="en-US" dirty="0"/>
          </a:p>
        </p:txBody>
      </p:sp>
      <p:sp>
        <p:nvSpPr>
          <p:cNvPr id="4"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spinal cord injury</a:t>
            </a:r>
          </a:p>
        </p:txBody>
      </p:sp>
    </p:spTree>
    <p:extLst>
      <p:ext uri="{BB962C8B-B14F-4D97-AF65-F5344CB8AC3E}">
        <p14:creationId xmlns:p14="http://schemas.microsoft.com/office/powerpoint/2010/main" val="2841324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6412"/>
            <a:ext cx="12192000" cy="5711588"/>
          </a:xfrm>
        </p:spPr>
        <p:txBody>
          <a:bodyPr>
            <a:normAutofit fontScale="85000" lnSpcReduction="20000"/>
          </a:bodyPr>
          <a:lstStyle/>
          <a:p>
            <a:pPr marL="0" indent="0">
              <a:buNone/>
            </a:pPr>
            <a:endParaRPr lang="en-US" dirty="0"/>
          </a:p>
          <a:p>
            <a:pPr marL="0" indent="0">
              <a:buNone/>
            </a:pPr>
            <a:r>
              <a:rPr lang="en-US" dirty="0"/>
              <a:t>4. Remodeling of the Extracellular Matrix: The extracellular matrix (ECM) is involved in scar formation after SCI, which can inhibit axonal regeneration. Stem cells have the ability to remodel the ECM, potentially creating a more permissive environment for axonal growth.</a:t>
            </a:r>
          </a:p>
          <a:p>
            <a:endParaRPr lang="en-US" dirty="0"/>
          </a:p>
          <a:p>
            <a:pPr marL="0" indent="0">
              <a:buNone/>
            </a:pPr>
            <a:r>
              <a:rPr lang="en-US" dirty="0"/>
              <a:t>5. Immunomodulation: SCI triggers an immune response that can be detrimental to the healing process. Stem cells can modulate the immune system, promoting an anti-inflammatory environment and reducing tissue damage.</a:t>
            </a:r>
          </a:p>
          <a:p>
            <a:endParaRPr lang="en-US" dirty="0"/>
          </a:p>
          <a:p>
            <a:pPr marL="0" indent="0">
              <a:buNone/>
            </a:pPr>
            <a:r>
              <a:rPr lang="en-US" dirty="0"/>
              <a:t>6. Combination Therapies: Stem cells can be used in combination with other therapeutic approaches, such as physical rehabilitation, drug therapies, or biomaterial scaffolds. These synergistic approaches can enhance the therapeutic potential of stem cells and promote functional recovery.</a:t>
            </a:r>
          </a:p>
          <a:p>
            <a:endParaRPr lang="en-US" dirty="0"/>
          </a:p>
          <a:p>
            <a:pPr marL="0" indent="0">
              <a:buNone/>
            </a:pPr>
            <a:r>
              <a:rPr lang="en-US" dirty="0"/>
              <a:t>It is important to note that while stem cells hold promise for SCI treatment, further research and clinical trials are still needed to fully understand their safety and efficacy. However, the therapeutic potential of stem cells in spinal cord injury is an exciting field of research with the potential to significantly improve the lives of individuals with SCI.</a:t>
            </a:r>
          </a:p>
        </p:txBody>
      </p:sp>
      <p:sp>
        <p:nvSpPr>
          <p:cNvPr id="4"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spinal cord injury</a:t>
            </a:r>
          </a:p>
        </p:txBody>
      </p:sp>
    </p:spTree>
    <p:extLst>
      <p:ext uri="{BB962C8B-B14F-4D97-AF65-F5344CB8AC3E}">
        <p14:creationId xmlns:p14="http://schemas.microsoft.com/office/powerpoint/2010/main" val="3332054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12192000" cy="968991"/>
          </a:xfrm>
          <a:solidFill>
            <a:schemeClr val="accent1">
              <a:lumMod val="40000"/>
              <a:lumOff val="60000"/>
            </a:schemeClr>
          </a:solidFill>
        </p:spPr>
        <p:txBody>
          <a:bodyPr>
            <a:normAutofit/>
          </a:bodyPr>
          <a:lstStyle/>
          <a:p>
            <a:pPr algn="ctr"/>
            <a:r>
              <a:rPr lang="en-US" sz="3200" b="1" dirty="0"/>
              <a:t>Therapeutic potential of cerebrovascular insult</a:t>
            </a:r>
          </a:p>
        </p:txBody>
      </p:sp>
      <p:pic>
        <p:nvPicPr>
          <p:cNvPr id="10" name="Picture 9"/>
          <p:cNvPicPr>
            <a:picLocks noChangeAspect="1"/>
          </p:cNvPicPr>
          <p:nvPr/>
        </p:nvPicPr>
        <p:blipFill>
          <a:blip r:embed="rId2"/>
          <a:stretch>
            <a:fillRect/>
          </a:stretch>
        </p:blipFill>
        <p:spPr>
          <a:xfrm>
            <a:off x="153536" y="1971674"/>
            <a:ext cx="11658647" cy="4197113"/>
          </a:xfrm>
          <a:prstGeom prst="rect">
            <a:avLst/>
          </a:prstGeom>
        </p:spPr>
      </p:pic>
    </p:spTree>
    <p:extLst>
      <p:ext uri="{BB962C8B-B14F-4D97-AF65-F5344CB8AC3E}">
        <p14:creationId xmlns:p14="http://schemas.microsoft.com/office/powerpoint/2010/main" val="3001455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0251" y="1269242"/>
            <a:ext cx="11573301" cy="5308979"/>
          </a:xfrm>
        </p:spPr>
        <p:txBody>
          <a:bodyPr>
            <a:normAutofit fontScale="77500" lnSpcReduction="20000"/>
          </a:bodyPr>
          <a:lstStyle/>
          <a:p>
            <a:r>
              <a:rPr lang="en-US" dirty="0"/>
              <a:t>Stem cells have emerged as a promising therapeutic approach in the treatment of cerebrovascular insults, such as ischemic stroke or hemorrhagic stroke. Here are some ways in which stem cells can be utilized:</a:t>
            </a:r>
          </a:p>
          <a:p>
            <a:endParaRPr lang="en-US" dirty="0"/>
          </a:p>
          <a:p>
            <a:r>
              <a:rPr lang="en-US" dirty="0" err="1"/>
              <a:t>Neuroregeneration</a:t>
            </a:r>
            <a:r>
              <a:rPr lang="en-US" dirty="0"/>
              <a:t>: Stem cells, particularly neural stem cells or induced pluripotent stem cells (</a:t>
            </a:r>
            <a:r>
              <a:rPr lang="en-US" dirty="0" err="1"/>
              <a:t>iPSCs</a:t>
            </a:r>
            <a:r>
              <a:rPr lang="en-US" dirty="0"/>
              <a:t>), have the ability to differentiate into various cell types found in the central nervous system, including neurons, astrocytes, and </a:t>
            </a:r>
            <a:r>
              <a:rPr lang="en-US" dirty="0" err="1"/>
              <a:t>oligodendrocytes</a:t>
            </a:r>
            <a:r>
              <a:rPr lang="en-US" dirty="0"/>
              <a:t>. By transplanting these cells into the damaged brain tissue, they can potentially replace lost or damaged neurons, promoting </a:t>
            </a:r>
            <a:r>
              <a:rPr lang="en-US" dirty="0" err="1"/>
              <a:t>neuroregeneration</a:t>
            </a:r>
            <a:r>
              <a:rPr lang="en-US" dirty="0"/>
              <a:t> and functional recovery.</a:t>
            </a:r>
          </a:p>
          <a:p>
            <a:endParaRPr lang="en-US" dirty="0"/>
          </a:p>
          <a:p>
            <a:r>
              <a:rPr lang="en-US" dirty="0" err="1"/>
              <a:t>Neuroprotection</a:t>
            </a:r>
            <a:r>
              <a:rPr lang="en-US" dirty="0"/>
              <a:t>: Stem cells release various growth factors and cytokines that have </a:t>
            </a:r>
            <a:r>
              <a:rPr lang="en-US" dirty="0" err="1"/>
              <a:t>neuroprotective</a:t>
            </a:r>
            <a:r>
              <a:rPr lang="en-US" dirty="0"/>
              <a:t> properties. These factors can help protect the remaining neurons from further damage and promote their survival and regeneration.</a:t>
            </a:r>
          </a:p>
          <a:p>
            <a:endParaRPr lang="en-US" dirty="0"/>
          </a:p>
          <a:p>
            <a:r>
              <a:rPr lang="en-US" dirty="0"/>
              <a:t>Angiogenesis: Stroke often leads to the loss of blood supply to specific areas of the brain, resulting in tissue damage. Stem cells, particularly MSCs can secrete factors that stimulate the growth of new blood vessels, a process known as angiogenesis. This can help restore blood flow to the affected areas, improving tissue perfusion and promoting recovery.</a:t>
            </a:r>
          </a:p>
          <a:p>
            <a:endParaRPr lang="en-US" dirty="0"/>
          </a:p>
        </p:txBody>
      </p:sp>
      <p:sp>
        <p:nvSpPr>
          <p:cNvPr id="5" name="Title 1"/>
          <p:cNvSpPr>
            <a:spLocks noGrp="1"/>
          </p:cNvSpPr>
          <p:nvPr>
            <p:ph type="title"/>
          </p:nvPr>
        </p:nvSpPr>
        <p:spPr>
          <a:xfrm>
            <a:off x="0" y="0"/>
            <a:ext cx="12192000" cy="968991"/>
          </a:xfrm>
          <a:solidFill>
            <a:schemeClr val="accent1">
              <a:lumMod val="40000"/>
              <a:lumOff val="60000"/>
            </a:schemeClr>
          </a:solidFill>
        </p:spPr>
        <p:txBody>
          <a:bodyPr>
            <a:normAutofit fontScale="90000"/>
          </a:bodyPr>
          <a:lstStyle/>
          <a:p>
            <a:pPr algn="ctr"/>
            <a:r>
              <a:rPr lang="en-US" sz="3200" b="1" dirty="0"/>
              <a:t>Therapeutic potential of stem cells in the treatment of cerebrovascular insult</a:t>
            </a:r>
          </a:p>
        </p:txBody>
      </p:sp>
    </p:spTree>
    <p:extLst>
      <p:ext uri="{BB962C8B-B14F-4D97-AF65-F5344CB8AC3E}">
        <p14:creationId xmlns:p14="http://schemas.microsoft.com/office/powerpoint/2010/main" val="4042080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785" y="1187355"/>
            <a:ext cx="10958015" cy="4989608"/>
          </a:xfrm>
        </p:spPr>
        <p:txBody>
          <a:bodyPr>
            <a:normAutofit fontScale="92500" lnSpcReduction="20000"/>
          </a:bodyPr>
          <a:lstStyle/>
          <a:p>
            <a:pPr marL="0" indent="0">
              <a:buNone/>
            </a:pPr>
            <a:endParaRPr lang="en-US" dirty="0"/>
          </a:p>
          <a:p>
            <a:r>
              <a:rPr lang="en-US" dirty="0"/>
              <a:t>Modulation of Inflammation: After a stroke, inflammation plays a significant role in secondary damage to the brain tissue. </a:t>
            </a:r>
            <a:r>
              <a:rPr lang="en-US" dirty="0" err="1"/>
              <a:t>Mesenchymal</a:t>
            </a:r>
            <a:r>
              <a:rPr lang="en-US" dirty="0"/>
              <a:t> stem cells (MSCs) can modulate the inflammatory response, reducing inflammation and promoting a healing environment in the brain.</a:t>
            </a:r>
          </a:p>
          <a:p>
            <a:endParaRPr lang="en-US" dirty="0"/>
          </a:p>
          <a:p>
            <a:r>
              <a:rPr lang="en-US" dirty="0"/>
              <a:t>Immunomodulation: Stroke triggers an immune response that can exacerbate tissue damage. MSCs can modulate the immune system, promoting an anti-inflammatory environment and reducing further damage caused by immune cells.</a:t>
            </a:r>
          </a:p>
          <a:p>
            <a:endParaRPr lang="en-US" dirty="0"/>
          </a:p>
          <a:p>
            <a:r>
              <a:rPr lang="en-US" dirty="0"/>
              <a:t>Combination Therapies: Stem cells can be used in combination with other therapeutic approaches, such as rehabilitation, medications, or </a:t>
            </a:r>
            <a:r>
              <a:rPr lang="en-US" dirty="0" err="1"/>
              <a:t>neuroprotective</a:t>
            </a:r>
            <a:r>
              <a:rPr lang="en-US" dirty="0"/>
              <a:t> agents. This synergistic approach can enhance the therapeutic potential of stem cells and promote functional recovery.</a:t>
            </a:r>
          </a:p>
        </p:txBody>
      </p:sp>
      <p:sp>
        <p:nvSpPr>
          <p:cNvPr id="5" name="Title 1"/>
          <p:cNvSpPr>
            <a:spLocks noGrp="1"/>
          </p:cNvSpPr>
          <p:nvPr>
            <p:ph type="title"/>
          </p:nvPr>
        </p:nvSpPr>
        <p:spPr>
          <a:xfrm>
            <a:off x="0" y="0"/>
            <a:ext cx="12192000" cy="968991"/>
          </a:xfrm>
          <a:solidFill>
            <a:schemeClr val="accent1">
              <a:lumMod val="40000"/>
              <a:lumOff val="60000"/>
            </a:schemeClr>
          </a:solidFill>
        </p:spPr>
        <p:txBody>
          <a:bodyPr>
            <a:normAutofit fontScale="90000"/>
          </a:bodyPr>
          <a:lstStyle/>
          <a:p>
            <a:pPr algn="ctr"/>
            <a:r>
              <a:rPr lang="en-US" sz="3200" b="1" dirty="0"/>
              <a:t>Therapeutic potential of stem cells in the treatment of cerebrovascular insult</a:t>
            </a:r>
          </a:p>
        </p:txBody>
      </p:sp>
    </p:spTree>
    <p:extLst>
      <p:ext uri="{BB962C8B-B14F-4D97-AF65-F5344CB8AC3E}">
        <p14:creationId xmlns:p14="http://schemas.microsoft.com/office/powerpoint/2010/main" val="2645650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15653" y="1127000"/>
            <a:ext cx="7073379" cy="5434019"/>
          </a:xfrm>
          <a:prstGeom prst="rect">
            <a:avLst/>
          </a:prstGeom>
        </p:spPr>
      </p:pic>
      <p:sp>
        <p:nvSpPr>
          <p:cNvPr id="6" name="Title 1"/>
          <p:cNvSpPr>
            <a:spLocks noGrp="1"/>
          </p:cNvSpPr>
          <p:nvPr>
            <p:ph type="title"/>
          </p:nvPr>
        </p:nvSpPr>
        <p:spPr>
          <a:xfrm>
            <a:off x="0" y="0"/>
            <a:ext cx="12192000" cy="968991"/>
          </a:xfrm>
          <a:solidFill>
            <a:schemeClr val="accent1">
              <a:lumMod val="40000"/>
              <a:lumOff val="60000"/>
            </a:schemeClr>
          </a:solidFill>
        </p:spPr>
        <p:txBody>
          <a:bodyPr>
            <a:normAutofit fontScale="90000"/>
          </a:bodyPr>
          <a:lstStyle/>
          <a:p>
            <a:pPr algn="ctr"/>
            <a:r>
              <a:rPr lang="en-US" sz="3200" b="1" dirty="0"/>
              <a:t>Therapeutic potential of stem cells in the treatment of cerebrovascular insult</a:t>
            </a:r>
          </a:p>
        </p:txBody>
      </p:sp>
    </p:spTree>
    <p:extLst>
      <p:ext uri="{BB962C8B-B14F-4D97-AF65-F5344CB8AC3E}">
        <p14:creationId xmlns:p14="http://schemas.microsoft.com/office/powerpoint/2010/main" val="66330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6221" y="193696"/>
            <a:ext cx="7954074" cy="6527826"/>
          </a:xfrm>
          <a:prstGeom prst="rect">
            <a:avLst/>
          </a:prstGeom>
        </p:spPr>
      </p:pic>
    </p:spTree>
    <p:extLst>
      <p:ext uri="{BB962C8B-B14F-4D97-AF65-F5344CB8AC3E}">
        <p14:creationId xmlns:p14="http://schemas.microsoft.com/office/powerpoint/2010/main" val="109053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56095" y="1135862"/>
            <a:ext cx="9640968" cy="5483301"/>
          </a:xfrm>
          <a:prstGeom prst="rect">
            <a:avLst/>
          </a:prstGeom>
        </p:spPr>
      </p:pic>
      <p:sp>
        <p:nvSpPr>
          <p:cNvPr id="6" name="Title 1"/>
          <p:cNvSpPr>
            <a:spLocks noGrp="1"/>
          </p:cNvSpPr>
          <p:nvPr>
            <p:ph type="title"/>
          </p:nvPr>
        </p:nvSpPr>
        <p:spPr>
          <a:xfrm>
            <a:off x="0" y="-150126"/>
            <a:ext cx="12192000" cy="968991"/>
          </a:xfrm>
          <a:solidFill>
            <a:schemeClr val="accent1">
              <a:lumMod val="40000"/>
              <a:lumOff val="60000"/>
            </a:schemeClr>
          </a:solidFill>
        </p:spPr>
        <p:txBody>
          <a:bodyPr>
            <a:normAutofit fontScale="90000"/>
          </a:bodyPr>
          <a:lstStyle/>
          <a:p>
            <a:pPr algn="ctr"/>
            <a:r>
              <a:rPr lang="en-US" sz="3200" b="1" dirty="0"/>
              <a:t>Therapeutic potential of stem cells in the treatment of cerebrovascular insult</a:t>
            </a:r>
          </a:p>
        </p:txBody>
      </p:sp>
    </p:spTree>
    <p:extLst>
      <p:ext uri="{BB962C8B-B14F-4D97-AF65-F5344CB8AC3E}">
        <p14:creationId xmlns:p14="http://schemas.microsoft.com/office/powerpoint/2010/main" val="3077107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37744" y="1125940"/>
            <a:ext cx="9516512" cy="5732060"/>
          </a:xfrm>
          <a:prstGeom prst="rect">
            <a:avLst/>
          </a:prstGeom>
        </p:spPr>
      </p:pic>
      <p:sp>
        <p:nvSpPr>
          <p:cNvPr id="6" name="Title 1"/>
          <p:cNvSpPr>
            <a:spLocks noGrp="1"/>
          </p:cNvSpPr>
          <p:nvPr>
            <p:ph type="title"/>
          </p:nvPr>
        </p:nvSpPr>
        <p:spPr>
          <a:xfrm>
            <a:off x="0" y="0"/>
            <a:ext cx="12192000" cy="968991"/>
          </a:xfrm>
          <a:solidFill>
            <a:schemeClr val="accent1">
              <a:lumMod val="40000"/>
              <a:lumOff val="60000"/>
            </a:schemeClr>
          </a:solidFill>
        </p:spPr>
        <p:txBody>
          <a:bodyPr>
            <a:normAutofit fontScale="90000"/>
          </a:bodyPr>
          <a:lstStyle/>
          <a:p>
            <a:pPr algn="ctr"/>
            <a:r>
              <a:rPr lang="en-US" sz="3200" b="1" dirty="0"/>
              <a:t>Therapeutic potential of stem cells in the treatment of cerebrovascular insult</a:t>
            </a:r>
          </a:p>
        </p:txBody>
      </p:sp>
    </p:spTree>
    <p:extLst>
      <p:ext uri="{BB962C8B-B14F-4D97-AF65-F5344CB8AC3E}">
        <p14:creationId xmlns:p14="http://schemas.microsoft.com/office/powerpoint/2010/main" val="485320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Parkinson’s disease</a:t>
            </a:r>
          </a:p>
        </p:txBody>
      </p:sp>
      <p:pic>
        <p:nvPicPr>
          <p:cNvPr id="5" name="Picture 4"/>
          <p:cNvPicPr>
            <a:picLocks noChangeAspect="1"/>
          </p:cNvPicPr>
          <p:nvPr/>
        </p:nvPicPr>
        <p:blipFill>
          <a:blip r:embed="rId2"/>
          <a:stretch>
            <a:fillRect/>
          </a:stretch>
        </p:blipFill>
        <p:spPr>
          <a:xfrm>
            <a:off x="2160895" y="968991"/>
            <a:ext cx="7870209" cy="5902657"/>
          </a:xfrm>
          <a:prstGeom prst="rect">
            <a:avLst/>
          </a:prstGeom>
        </p:spPr>
      </p:pic>
    </p:spTree>
    <p:extLst>
      <p:ext uri="{BB962C8B-B14F-4D97-AF65-F5344CB8AC3E}">
        <p14:creationId xmlns:p14="http://schemas.microsoft.com/office/powerpoint/2010/main" val="2540463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a:t>Stem cells hold significant therapeutic potential in the treatment of Parkinson's disease. Here are some ways in which stem cells can be utilized:</a:t>
            </a:r>
          </a:p>
          <a:p>
            <a:endParaRPr lang="en-US" dirty="0"/>
          </a:p>
          <a:p>
            <a:r>
              <a:rPr lang="en-US" dirty="0"/>
              <a:t>Cell Replacement: Parkinson's disease is characterized by the loss of dopamine-producing neurons in the brain. Stem cells, particularly embryonic stem cells or induced pluripotent stem cells (</a:t>
            </a:r>
            <a:r>
              <a:rPr lang="en-US" dirty="0" err="1"/>
              <a:t>iPSCs</a:t>
            </a:r>
            <a:r>
              <a:rPr lang="en-US" dirty="0"/>
              <a:t>), can be differentiated into dopamine-producing neurons. By transplanting these cells into the brain, they can potentially replace the lost neurons and restore dopamine production, alleviating motor symptoms associated with Parkinson's disease.</a:t>
            </a:r>
          </a:p>
          <a:p>
            <a:endParaRPr lang="en-US" dirty="0"/>
          </a:p>
          <a:p>
            <a:r>
              <a:rPr lang="en-US" dirty="0" err="1"/>
              <a:t>Neuroprotection</a:t>
            </a:r>
            <a:r>
              <a:rPr lang="en-US" dirty="0"/>
              <a:t>: Stem cells secrete various growth factors and </a:t>
            </a:r>
            <a:r>
              <a:rPr lang="en-US" dirty="0" err="1"/>
              <a:t>neurotrophic</a:t>
            </a:r>
            <a:r>
              <a:rPr lang="en-US" dirty="0"/>
              <a:t> factors that have </a:t>
            </a:r>
            <a:r>
              <a:rPr lang="en-US" dirty="0" err="1"/>
              <a:t>neuroprotective</a:t>
            </a:r>
            <a:r>
              <a:rPr lang="en-US" dirty="0"/>
              <a:t> properties. These factors can help protect the existing dopamine-producing neurons from further damage and promote their survival.</a:t>
            </a:r>
          </a:p>
          <a:p>
            <a:endParaRPr lang="en-US" dirty="0"/>
          </a:p>
          <a:p>
            <a:r>
              <a:rPr lang="en-US" dirty="0"/>
              <a:t>Modulation of Inflammation: Inflammation plays a role in the progression of Parkinson's disease. Stem cells can modulate the inflammatory response, reducing inflammation and creating a more favorable environment for neuronal survival and function.</a:t>
            </a:r>
          </a:p>
          <a:p>
            <a:endParaRPr lang="en-US" dirty="0"/>
          </a:p>
        </p:txBody>
      </p:sp>
      <p:sp>
        <p:nvSpPr>
          <p:cNvPr id="5"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Parkinson’s disease</a:t>
            </a:r>
          </a:p>
        </p:txBody>
      </p:sp>
    </p:spTree>
    <p:extLst>
      <p:ext uri="{BB962C8B-B14F-4D97-AF65-F5344CB8AC3E}">
        <p14:creationId xmlns:p14="http://schemas.microsoft.com/office/powerpoint/2010/main" val="2430086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615" y="1364776"/>
            <a:ext cx="11136573" cy="5213445"/>
          </a:xfrm>
        </p:spPr>
        <p:txBody>
          <a:bodyPr>
            <a:normAutofit fontScale="77500" lnSpcReduction="20000"/>
          </a:bodyPr>
          <a:lstStyle/>
          <a:p>
            <a:endParaRPr lang="en-US" dirty="0"/>
          </a:p>
          <a:p>
            <a:r>
              <a:rPr lang="en-US" dirty="0"/>
              <a:t>Trophic Support: Stem cells release trophic factors that support the growth and health of neurons. These factors can promote the survival and function of dopamine-producing neurons, potentially slowing the progression of Parkinson's disease.</a:t>
            </a:r>
          </a:p>
          <a:p>
            <a:endParaRPr lang="en-US" dirty="0"/>
          </a:p>
          <a:p>
            <a:r>
              <a:rPr lang="en-US" dirty="0"/>
              <a:t>Drug Delivery: Stem cells can be engineered to produce and release therapeutic molecules, such as </a:t>
            </a:r>
            <a:r>
              <a:rPr lang="en-US" dirty="0" err="1"/>
              <a:t>neurotrophic</a:t>
            </a:r>
            <a:r>
              <a:rPr lang="en-US" dirty="0"/>
              <a:t> factors or dopamine, directly into the brain. This targeted drug delivery system can enhance the effectiveness of treatment and minimize side effects.</a:t>
            </a:r>
          </a:p>
          <a:p>
            <a:endParaRPr lang="en-US" dirty="0"/>
          </a:p>
          <a:p>
            <a:r>
              <a:rPr lang="en-US" dirty="0"/>
              <a:t>Disease Modeling and Drug Screening: Patient-specific </a:t>
            </a:r>
            <a:r>
              <a:rPr lang="en-US" dirty="0" err="1"/>
              <a:t>iPSCs</a:t>
            </a:r>
            <a:r>
              <a:rPr lang="en-US" dirty="0"/>
              <a:t> can be generated and differentiated into dopamine-producing neurons in the laboratory. This provides a valuable platform for studying the disease mechanisms, testing potential drugs, and developing personalized treatment approaches.</a:t>
            </a:r>
          </a:p>
          <a:p>
            <a:endParaRPr lang="en-US" dirty="0"/>
          </a:p>
          <a:p>
            <a:r>
              <a:rPr lang="en-US" dirty="0"/>
              <a:t>While stem cell therapy for Parkinson's disease shows promise, further research and clinical trials are necessary to fully understand its safety, efficacy, and long-term effects. However, the potential of stem cells in the treatment of Parkinson's disease offers hope for improving the quality of life for individuals living with this condition.</a:t>
            </a:r>
          </a:p>
        </p:txBody>
      </p:sp>
      <p:sp>
        <p:nvSpPr>
          <p:cNvPr id="5"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Parkinson’s disease</a:t>
            </a:r>
          </a:p>
        </p:txBody>
      </p:sp>
    </p:spTree>
    <p:extLst>
      <p:ext uri="{BB962C8B-B14F-4D97-AF65-F5344CB8AC3E}">
        <p14:creationId xmlns:p14="http://schemas.microsoft.com/office/powerpoint/2010/main" val="247814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119422"/>
            <a:ext cx="12192000" cy="5416731"/>
          </a:xfrm>
          <a:prstGeom prst="rect">
            <a:avLst/>
          </a:prstGeom>
        </p:spPr>
      </p:pic>
      <p:sp>
        <p:nvSpPr>
          <p:cNvPr id="6"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Alzheimer’s disease</a:t>
            </a:r>
          </a:p>
        </p:txBody>
      </p:sp>
    </p:spTree>
    <p:extLst>
      <p:ext uri="{BB962C8B-B14F-4D97-AF65-F5344CB8AC3E}">
        <p14:creationId xmlns:p14="http://schemas.microsoft.com/office/powerpoint/2010/main" val="19641329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Alzheimer’s disease</a:t>
            </a:r>
          </a:p>
        </p:txBody>
      </p:sp>
      <p:sp>
        <p:nvSpPr>
          <p:cNvPr id="2" name="Rectangle 1"/>
          <p:cNvSpPr/>
          <p:nvPr/>
        </p:nvSpPr>
        <p:spPr>
          <a:xfrm>
            <a:off x="13648" y="1137231"/>
            <a:ext cx="12369421" cy="5632311"/>
          </a:xfrm>
          <a:prstGeom prst="rect">
            <a:avLst/>
          </a:prstGeom>
        </p:spPr>
        <p:txBody>
          <a:bodyPr wrap="square">
            <a:spAutoFit/>
          </a:bodyPr>
          <a:lstStyle/>
          <a:p>
            <a:r>
              <a:rPr lang="en-US" sz="2000" dirty="0"/>
              <a:t>Stem cells hold potential therapeutic benefits in the treatment of Alzheimer's disease. Here are some ways in which stem cells can be utilized:</a:t>
            </a:r>
          </a:p>
          <a:p>
            <a:endParaRPr lang="en-US" sz="2000" dirty="0"/>
          </a:p>
          <a:p>
            <a:r>
              <a:rPr lang="en-US" sz="2000" b="1" dirty="0"/>
              <a:t>Cell Replacement</a:t>
            </a:r>
            <a:r>
              <a:rPr lang="en-US" sz="2000" dirty="0"/>
              <a:t>: Alzheimer's disease is characterized by the loss of neurons, particularly in areas of the brain responsible for memory and cognition. Stem cells, such as neural stem cells or induced pluripotent stem cells (</a:t>
            </a:r>
            <a:r>
              <a:rPr lang="en-US" sz="2000" dirty="0" err="1"/>
              <a:t>iPSCs</a:t>
            </a:r>
            <a:r>
              <a:rPr lang="en-US" sz="2000" dirty="0"/>
              <a:t>), can be differentiated into neurons and transplanted into the brain to replace the lost neurons. This cell replacement therapy aims to restore neuronal function and improve cognitive abilities.</a:t>
            </a:r>
          </a:p>
          <a:p>
            <a:endParaRPr lang="en-US" sz="2000" dirty="0"/>
          </a:p>
          <a:p>
            <a:r>
              <a:rPr lang="en-US" sz="2000" b="1" dirty="0"/>
              <a:t>Anti-inflammatory Effects</a:t>
            </a:r>
            <a:r>
              <a:rPr lang="en-US" sz="2000" dirty="0"/>
              <a:t>: Chronic inflammation plays a role in the progression of Alzheimer's disease. Stem cells have anti-inflammatory properties and can modulate the immune response, reducing inflammation and creating a more favorable environment for neuronal health.</a:t>
            </a:r>
          </a:p>
          <a:p>
            <a:endParaRPr lang="en-US" sz="2000" dirty="0"/>
          </a:p>
          <a:p>
            <a:r>
              <a:rPr lang="en-US" sz="2000" b="1" dirty="0"/>
              <a:t>Trophic Support</a:t>
            </a:r>
            <a:r>
              <a:rPr lang="en-US" sz="2000" dirty="0"/>
              <a:t>: Stem cells release trophic factors that support the growth and health of neurons. These factors can promote the survival and function of neurons, potentially slowing the progression of Alzheimer's disease.</a:t>
            </a:r>
          </a:p>
          <a:p>
            <a:endParaRPr lang="en-US" sz="2000" dirty="0"/>
          </a:p>
          <a:p>
            <a:r>
              <a:rPr lang="en-US" sz="2000" b="1" dirty="0"/>
              <a:t>Clearance of Amyloid-Beta Plaques</a:t>
            </a:r>
            <a:r>
              <a:rPr lang="en-US" sz="2000" dirty="0"/>
              <a:t>: Amyloid-beta plaques, a hallmark of Alzheimer's disease, contribute to neuronal damage and cognitive decline. Some stem cells have shown the ability to clear amyloid-beta plaques, potentially slowing down disease progression.</a:t>
            </a:r>
          </a:p>
        </p:txBody>
      </p:sp>
    </p:spTree>
    <p:extLst>
      <p:ext uri="{BB962C8B-B14F-4D97-AF65-F5344CB8AC3E}">
        <p14:creationId xmlns:p14="http://schemas.microsoft.com/office/powerpoint/2010/main" val="341635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1254" y="1306528"/>
            <a:ext cx="9294125" cy="5450898"/>
          </a:xfrm>
        </p:spPr>
      </p:pic>
      <p:sp>
        <p:nvSpPr>
          <p:cNvPr id="5"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retinal regeneration</a:t>
            </a:r>
          </a:p>
        </p:txBody>
      </p:sp>
    </p:spTree>
    <p:extLst>
      <p:ext uri="{BB962C8B-B14F-4D97-AF65-F5344CB8AC3E}">
        <p14:creationId xmlns:p14="http://schemas.microsoft.com/office/powerpoint/2010/main" val="30010449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retinal regeneration</a:t>
            </a:r>
          </a:p>
        </p:txBody>
      </p:sp>
      <p:sp>
        <p:nvSpPr>
          <p:cNvPr id="2" name="Content Placeholder 1"/>
          <p:cNvSpPr>
            <a:spLocks noGrp="1"/>
          </p:cNvSpPr>
          <p:nvPr>
            <p:ph idx="1"/>
          </p:nvPr>
        </p:nvSpPr>
        <p:spPr>
          <a:xfrm>
            <a:off x="109182" y="1323832"/>
            <a:ext cx="12082818" cy="5186149"/>
          </a:xfrm>
        </p:spPr>
        <p:txBody>
          <a:bodyPr>
            <a:normAutofit fontScale="70000" lnSpcReduction="20000"/>
          </a:bodyPr>
          <a:lstStyle/>
          <a:p>
            <a:pPr marL="0" indent="0">
              <a:buNone/>
            </a:pPr>
            <a:r>
              <a:rPr lang="en-US" dirty="0"/>
              <a:t>Transplanted stem cells can integrate into the existing retinal tissue and establish functional connections with neighboring cells. This integration allows the transplanted cells to contribute to the overall retinal function and potentially restore visual function.</a:t>
            </a:r>
          </a:p>
          <a:p>
            <a:pPr marL="0" indent="0">
              <a:buNone/>
            </a:pPr>
            <a:endParaRPr lang="en-US" dirty="0"/>
          </a:p>
          <a:p>
            <a:pPr marL="0" indent="0">
              <a:buNone/>
            </a:pPr>
            <a:r>
              <a:rPr lang="en-US" dirty="0"/>
              <a:t>The retina consists of various cell types, including photoreceptor cells, which are responsible for vision. Stem cells, such as embryonic stem cells or induced pluripotent stem cells (</a:t>
            </a:r>
            <a:r>
              <a:rPr lang="en-US" dirty="0" err="1"/>
              <a:t>iPSCs</a:t>
            </a:r>
            <a:r>
              <a:rPr lang="en-US" dirty="0"/>
              <a:t>), can be differentiated into retinal cells and transplanted into the damaged retina. This cell replacement therapy aims to restore lost or damaged retinal cells and improve vision.</a:t>
            </a:r>
          </a:p>
          <a:p>
            <a:endParaRPr lang="en-US" dirty="0"/>
          </a:p>
          <a:p>
            <a:pPr marL="0" indent="0">
              <a:buNone/>
            </a:pPr>
            <a:r>
              <a:rPr lang="en-US" dirty="0"/>
              <a:t>Stem cells release </a:t>
            </a:r>
            <a:r>
              <a:rPr lang="en-US" dirty="0" err="1"/>
              <a:t>neurotrophic</a:t>
            </a:r>
            <a:r>
              <a:rPr lang="en-US" dirty="0"/>
              <a:t> factors that can protect existing retinal cells from further damage and promote their survival. These factors can provide a supportive environment for the remaining retinal cells and potentially slow down the progression of retinal degenerative diseases.</a:t>
            </a:r>
          </a:p>
          <a:p>
            <a:pPr marL="0" indent="0">
              <a:buNone/>
            </a:pPr>
            <a:endParaRPr lang="en-US" dirty="0"/>
          </a:p>
          <a:p>
            <a:pPr marL="0" indent="0">
              <a:buNone/>
            </a:pPr>
            <a:r>
              <a:rPr lang="en-US" dirty="0"/>
              <a:t>In certain retinal degenerative diseases, there may be a gradual loss of photoreceptor cells. Stem cells can be used to rescue and regenerate these cells, potentially halting or reversing the progression of the disease.</a:t>
            </a:r>
          </a:p>
          <a:p>
            <a:endParaRPr lang="en-US" dirty="0"/>
          </a:p>
          <a:p>
            <a:pPr marL="0" indent="0">
              <a:buNone/>
            </a:pPr>
            <a:r>
              <a:rPr lang="en-US" dirty="0"/>
              <a:t>Stem cells can be engineered to release therapeutic molecules directly into the retina. This targeted drug delivery system can enhance the effectiveness of treatment and minimize side effects.</a:t>
            </a:r>
          </a:p>
          <a:p>
            <a:endParaRPr lang="en-US" dirty="0"/>
          </a:p>
        </p:txBody>
      </p:sp>
    </p:spTree>
    <p:extLst>
      <p:ext uri="{BB962C8B-B14F-4D97-AF65-F5344CB8AC3E}">
        <p14:creationId xmlns:p14="http://schemas.microsoft.com/office/powerpoint/2010/main" val="3308647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tretch>
            <a:fillRect/>
          </a:stretch>
        </p:blipFill>
        <p:spPr>
          <a:xfrm>
            <a:off x="4291652" y="0"/>
            <a:ext cx="6987653" cy="6858000"/>
          </a:xfrm>
          <a:prstGeom prst="rect">
            <a:avLst/>
          </a:prstGeom>
        </p:spPr>
      </p:pic>
    </p:spTree>
    <p:extLst>
      <p:ext uri="{BB962C8B-B14F-4D97-AF65-F5344CB8AC3E}">
        <p14:creationId xmlns:p14="http://schemas.microsoft.com/office/powerpoint/2010/main" val="3507830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40000"/>
              <a:lumOff val="60000"/>
            </a:schemeClr>
          </a:solidFill>
        </p:spPr>
        <p:txBody>
          <a:bodyPr>
            <a:normAutofit/>
          </a:bodyPr>
          <a:lstStyle/>
          <a:p>
            <a:pPr algn="ctr"/>
            <a:r>
              <a:rPr lang="en-US" sz="3200" b="1" dirty="0"/>
              <a:t>Spinal cord injury</a:t>
            </a:r>
          </a:p>
        </p:txBody>
      </p:sp>
      <p:pic>
        <p:nvPicPr>
          <p:cNvPr id="4" name="Content Placeholder 3" descr="Konacna shema 1 verz 2"/>
          <p:cNvPicPr>
            <a:picLocks noGrp="1"/>
          </p:cNvPicPr>
          <p:nvPr>
            <p:ph idx="1"/>
          </p:nvPr>
        </p:nvPicPr>
        <p:blipFill>
          <a:blip r:embed="rId2" cstate="print"/>
          <a:srcRect/>
          <a:stretch>
            <a:fillRect/>
          </a:stretch>
        </p:blipFill>
        <p:spPr bwMode="auto">
          <a:xfrm>
            <a:off x="0" y="968991"/>
            <a:ext cx="12191999" cy="5759355"/>
          </a:xfrm>
          <a:prstGeom prst="rect">
            <a:avLst/>
          </a:prstGeom>
          <a:noFill/>
          <a:ln w="9525">
            <a:noFill/>
            <a:miter lim="800000"/>
            <a:headEnd/>
            <a:tailEnd/>
          </a:ln>
        </p:spPr>
      </p:pic>
    </p:spTree>
    <p:extLst>
      <p:ext uri="{BB962C8B-B14F-4D97-AF65-F5344CB8AC3E}">
        <p14:creationId xmlns:p14="http://schemas.microsoft.com/office/powerpoint/2010/main" val="36845448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968991"/>
            <a:ext cx="12173063" cy="5889009"/>
          </a:xfrm>
          <a:prstGeom prst="rect">
            <a:avLst/>
          </a:prstGeom>
        </p:spPr>
      </p:pic>
      <p:sp>
        <p:nvSpPr>
          <p:cNvPr id="6"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a:t>
            </a:r>
            <a:r>
              <a:rPr lang="en-US" sz="3200" b="1" dirty="0" err="1"/>
              <a:t>Exos</a:t>
            </a:r>
            <a:r>
              <a:rPr lang="en-US" sz="3200" b="1" dirty="0"/>
              <a:t> in retinal regeneration</a:t>
            </a:r>
          </a:p>
        </p:txBody>
      </p:sp>
    </p:spTree>
    <p:extLst>
      <p:ext uri="{BB962C8B-B14F-4D97-AF65-F5344CB8AC3E}">
        <p14:creationId xmlns:p14="http://schemas.microsoft.com/office/powerpoint/2010/main" val="25300226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78388" y="968991"/>
            <a:ext cx="8035224" cy="5889009"/>
          </a:xfrm>
          <a:prstGeom prst="rect">
            <a:avLst/>
          </a:prstGeom>
        </p:spPr>
      </p:pic>
      <p:sp>
        <p:nvSpPr>
          <p:cNvPr id="6"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a:t>
            </a:r>
            <a:r>
              <a:rPr lang="en-US" sz="3200" b="1" dirty="0" err="1"/>
              <a:t>Exos</a:t>
            </a:r>
            <a:r>
              <a:rPr lang="en-US" sz="3200" b="1" dirty="0"/>
              <a:t> in retinal regeneration</a:t>
            </a:r>
          </a:p>
        </p:txBody>
      </p:sp>
    </p:spTree>
    <p:extLst>
      <p:ext uri="{BB962C8B-B14F-4D97-AF65-F5344CB8AC3E}">
        <p14:creationId xmlns:p14="http://schemas.microsoft.com/office/powerpoint/2010/main" val="13517759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948334" y="1136128"/>
            <a:ext cx="8283088" cy="5721871"/>
          </a:xfrm>
          <a:prstGeom prst="rect">
            <a:avLst/>
          </a:prstGeom>
        </p:spPr>
      </p:pic>
      <p:sp>
        <p:nvSpPr>
          <p:cNvPr id="4" name="Title 1"/>
          <p:cNvSpPr txBox="1">
            <a:spLocks/>
          </p:cNvSpPr>
          <p:nvPr/>
        </p:nvSpPr>
        <p:spPr>
          <a:xfrm>
            <a:off x="0" y="0"/>
            <a:ext cx="12192000" cy="1136129"/>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osteoarthritis</a:t>
            </a:r>
          </a:p>
        </p:txBody>
      </p:sp>
    </p:spTree>
    <p:extLst>
      <p:ext uri="{BB962C8B-B14F-4D97-AF65-F5344CB8AC3E}">
        <p14:creationId xmlns:p14="http://schemas.microsoft.com/office/powerpoint/2010/main" val="3704865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551" y="2115404"/>
            <a:ext cx="12240441" cy="3807724"/>
          </a:xfrm>
        </p:spPr>
      </p:pic>
      <p:sp>
        <p:nvSpPr>
          <p:cNvPr id="4" name="Title 1"/>
          <p:cNvSpPr txBox="1">
            <a:spLocks/>
          </p:cNvSpPr>
          <p:nvPr/>
        </p:nvSpPr>
        <p:spPr>
          <a:xfrm>
            <a:off x="0" y="0"/>
            <a:ext cx="12192000" cy="1136129"/>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osteoarthritis</a:t>
            </a:r>
          </a:p>
        </p:txBody>
      </p:sp>
    </p:spTree>
    <p:extLst>
      <p:ext uri="{BB962C8B-B14F-4D97-AF65-F5344CB8AC3E}">
        <p14:creationId xmlns:p14="http://schemas.microsoft.com/office/powerpoint/2010/main" val="1876173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2179874" y="1272606"/>
            <a:ext cx="6099767" cy="2303107"/>
          </a:xfrm>
          <a:prstGeom prst="rect">
            <a:avLst/>
          </a:prstGeom>
        </p:spPr>
      </p:pic>
      <p:pic>
        <p:nvPicPr>
          <p:cNvPr id="7" name="Content Placeholder 5"/>
          <p:cNvPicPr>
            <a:picLocks noChangeAspect="1"/>
          </p:cNvPicPr>
          <p:nvPr/>
        </p:nvPicPr>
        <p:blipFill>
          <a:blip r:embed="rId3"/>
          <a:stretch>
            <a:fillRect/>
          </a:stretch>
        </p:blipFill>
        <p:spPr>
          <a:xfrm>
            <a:off x="0" y="3432413"/>
            <a:ext cx="11944243" cy="3425587"/>
          </a:xfrm>
          <a:prstGeom prst="rect">
            <a:avLst/>
          </a:prstGeom>
        </p:spPr>
      </p:pic>
      <p:sp>
        <p:nvSpPr>
          <p:cNvPr id="5" name="Title 1"/>
          <p:cNvSpPr txBox="1">
            <a:spLocks/>
          </p:cNvSpPr>
          <p:nvPr/>
        </p:nvSpPr>
        <p:spPr>
          <a:xfrm>
            <a:off x="0" y="0"/>
            <a:ext cx="12192000" cy="1136129"/>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osteoarthritis</a:t>
            </a:r>
          </a:p>
        </p:txBody>
      </p:sp>
    </p:spTree>
    <p:extLst>
      <p:ext uri="{BB962C8B-B14F-4D97-AF65-F5344CB8AC3E}">
        <p14:creationId xmlns:p14="http://schemas.microsoft.com/office/powerpoint/2010/main" val="24623754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2"/>
          <a:stretch>
            <a:fillRect/>
          </a:stretch>
        </p:blipFill>
        <p:spPr>
          <a:xfrm>
            <a:off x="0" y="2178088"/>
            <a:ext cx="7976121" cy="3495096"/>
          </a:xfrm>
          <a:prstGeom prst="rect">
            <a:avLst/>
          </a:prstGeom>
        </p:spPr>
      </p:pic>
      <p:pic>
        <p:nvPicPr>
          <p:cNvPr id="14" name="Picture 13"/>
          <p:cNvPicPr>
            <a:picLocks noChangeAspect="1"/>
          </p:cNvPicPr>
          <p:nvPr/>
        </p:nvPicPr>
        <p:blipFill>
          <a:blip r:embed="rId3"/>
          <a:stretch>
            <a:fillRect/>
          </a:stretch>
        </p:blipFill>
        <p:spPr>
          <a:xfrm>
            <a:off x="7866387" y="2178088"/>
            <a:ext cx="4325613" cy="3495096"/>
          </a:xfrm>
          <a:prstGeom prst="rect">
            <a:avLst/>
          </a:prstGeom>
        </p:spPr>
      </p:pic>
      <p:sp>
        <p:nvSpPr>
          <p:cNvPr id="5" name="Title 1"/>
          <p:cNvSpPr txBox="1">
            <a:spLocks/>
          </p:cNvSpPr>
          <p:nvPr/>
        </p:nvSpPr>
        <p:spPr>
          <a:xfrm>
            <a:off x="0" y="0"/>
            <a:ext cx="12192000" cy="1136129"/>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osteoarthritis</a:t>
            </a:r>
          </a:p>
        </p:txBody>
      </p:sp>
    </p:spTree>
    <p:extLst>
      <p:ext uri="{BB962C8B-B14F-4D97-AF65-F5344CB8AC3E}">
        <p14:creationId xmlns:p14="http://schemas.microsoft.com/office/powerpoint/2010/main" val="1160698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36129"/>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osteoarthritis</a:t>
            </a:r>
          </a:p>
        </p:txBody>
      </p:sp>
      <p:sp>
        <p:nvSpPr>
          <p:cNvPr id="2" name="Content Placeholder 1"/>
          <p:cNvSpPr>
            <a:spLocks noGrp="1"/>
          </p:cNvSpPr>
          <p:nvPr>
            <p:ph idx="1"/>
          </p:nvPr>
        </p:nvSpPr>
        <p:spPr>
          <a:xfrm>
            <a:off x="259307" y="1364776"/>
            <a:ext cx="11778018" cy="5390866"/>
          </a:xfrm>
        </p:spPr>
        <p:txBody>
          <a:bodyPr>
            <a:normAutofit fontScale="62500" lnSpcReduction="20000"/>
          </a:bodyPr>
          <a:lstStyle/>
          <a:p>
            <a:pPr marL="0" indent="0">
              <a:buNone/>
            </a:pPr>
            <a:r>
              <a:rPr lang="en-US" dirty="0" err="1"/>
              <a:t>Mesenchymal</a:t>
            </a:r>
            <a:r>
              <a:rPr lang="en-US" dirty="0"/>
              <a:t> stem cells (MSCs) have shown promising therapeutic potential in the treatment of osteoarthritis (OA). </a:t>
            </a:r>
          </a:p>
          <a:p>
            <a:pPr marL="0" indent="0">
              <a:buNone/>
            </a:pPr>
            <a:endParaRPr lang="en-US" dirty="0"/>
          </a:p>
          <a:p>
            <a:pPr marL="0" indent="0">
              <a:buNone/>
            </a:pPr>
            <a:r>
              <a:rPr lang="en-US" dirty="0"/>
              <a:t>MSCs have the ability to differentiate into chondrocytes, the cells responsible for producing and maintaining cartilage. By injecting MSCs into the affected joint, they can potentially differentiate into chondrocytes and promote the regeneration of damaged cartilage, reducing pain and improving joint function.</a:t>
            </a:r>
          </a:p>
          <a:p>
            <a:endParaRPr lang="en-US" dirty="0"/>
          </a:p>
          <a:p>
            <a:pPr marL="0" indent="0">
              <a:buNone/>
            </a:pPr>
            <a:r>
              <a:rPr lang="en-US" dirty="0"/>
              <a:t>MSCs have </a:t>
            </a:r>
            <a:r>
              <a:rPr lang="en-US" dirty="0" err="1"/>
              <a:t>immunomodulatory</a:t>
            </a:r>
            <a:r>
              <a:rPr lang="en-US" dirty="0"/>
              <a:t> properties and can reduce inflammation in the joint. This anti-inflammatory effect can help alleviate symptoms associated with OA and create a more favorable environment for cartilage repair.</a:t>
            </a:r>
          </a:p>
          <a:p>
            <a:endParaRPr lang="en-US" dirty="0"/>
          </a:p>
          <a:p>
            <a:pPr marL="0" indent="0">
              <a:buNone/>
            </a:pPr>
            <a:r>
              <a:rPr lang="en-US" dirty="0"/>
              <a:t>MSCs secrete various growth factors, cytokines, and extracellular vesicles that have regenerative and anti-inflammatory properties. These factors can promote the survival and function of existing chondrocytes, stimulate the production of new cartilage, and modulate the inflammatory response in the joint.</a:t>
            </a:r>
          </a:p>
          <a:p>
            <a:endParaRPr lang="en-US" dirty="0"/>
          </a:p>
          <a:p>
            <a:pPr marL="0" indent="0">
              <a:buNone/>
            </a:pPr>
            <a:r>
              <a:rPr lang="en-US" dirty="0"/>
              <a:t>MSCs have been shown to have analgesic effects in OA. The factors released by MSCs can reduce pain signals and promote pain relief in the affected joint.</a:t>
            </a:r>
          </a:p>
          <a:p>
            <a:endParaRPr lang="en-US" dirty="0"/>
          </a:p>
          <a:p>
            <a:pPr marL="0" indent="0">
              <a:buNone/>
            </a:pPr>
            <a:r>
              <a:rPr lang="en-US" dirty="0"/>
              <a:t>MSCs can help protect the joint from further damage. They can secrete factors that enhance the production of extracellular matrix components, such as collagen and proteoglycans, which are essential for maintaining the integrity and function of cartilage.</a:t>
            </a:r>
          </a:p>
        </p:txBody>
      </p:sp>
    </p:spTree>
    <p:extLst>
      <p:ext uri="{BB962C8B-B14F-4D97-AF65-F5344CB8AC3E}">
        <p14:creationId xmlns:p14="http://schemas.microsoft.com/office/powerpoint/2010/main" val="1983067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61313" y="931412"/>
            <a:ext cx="7178722" cy="5872754"/>
          </a:xfrm>
        </p:spPr>
      </p:pic>
      <p:sp>
        <p:nvSpPr>
          <p:cNvPr id="5" name="Title 1"/>
          <p:cNvSpPr txBox="1">
            <a:spLocks/>
          </p:cNvSpPr>
          <p:nvPr/>
        </p:nvSpPr>
        <p:spPr>
          <a:xfrm>
            <a:off x="0" y="0"/>
            <a:ext cx="12192000" cy="931412"/>
          </a:xfrm>
          <a:prstGeom prst="rect">
            <a:avLst/>
          </a:prstGeom>
          <a:solidFill>
            <a:schemeClr val="accent1">
              <a:lumMod val="20000"/>
              <a:lumOff val="80000"/>
            </a:schemeClr>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Therapeutic potential of MSCs in the treatment of acute liver failure and liver fibrosis</a:t>
            </a:r>
          </a:p>
        </p:txBody>
      </p:sp>
    </p:spTree>
    <p:extLst>
      <p:ext uri="{BB962C8B-B14F-4D97-AF65-F5344CB8AC3E}">
        <p14:creationId xmlns:p14="http://schemas.microsoft.com/office/powerpoint/2010/main" val="2436720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0"/>
            <a:ext cx="3971925" cy="6858000"/>
          </a:xfrm>
          <a:gradFill rotWithShape="1">
            <a:gsLst>
              <a:gs pos="0">
                <a:srgbClr val="FFB1BB"/>
              </a:gs>
              <a:gs pos="50000">
                <a:srgbClr val="FFCED4"/>
              </a:gs>
              <a:gs pos="100000">
                <a:srgbClr val="FFE6E9"/>
              </a:gs>
            </a:gsLst>
            <a:lin ang="16200000" scaled="1"/>
          </a:gradFill>
        </p:spPr>
        <p:txBody>
          <a:bodyPr/>
          <a:lstStyle/>
          <a:p>
            <a:pPr marL="342900" indent="-342900" eaLnBrk="1" hangingPunct="1"/>
            <a:r>
              <a:rPr lang="en-US" altLang="en-US" sz="2400" b="1">
                <a:solidFill>
                  <a:srgbClr val="000000"/>
                </a:solidFill>
                <a:latin typeface="Calibri" panose="020F0502020204030204" pitchFamily="34" charset="0"/>
              </a:rPr>
              <a:t>MSCs, in paracrine, IDO-1/Kynurenine dependent manner, induced expansion of Tregs, which on turn,</a:t>
            </a:r>
            <a:br>
              <a:rPr lang="en-US" altLang="en-US" sz="2400" b="1">
                <a:solidFill>
                  <a:srgbClr val="000000"/>
                </a:solidFill>
                <a:latin typeface="Calibri" panose="020F0502020204030204" pitchFamily="34" charset="0"/>
              </a:rPr>
            </a:br>
            <a:r>
              <a:rPr lang="en-US" altLang="en-US" sz="2400" b="1">
                <a:solidFill>
                  <a:srgbClr val="000000"/>
                </a:solidFill>
                <a:latin typeface="Calibri" panose="020F0502020204030204" pitchFamily="34" charset="0"/>
              </a:rPr>
              <a:t>in IL-10 dependent manner, attenuated hepatotoxicity of liver NKT cells, resulting with the</a:t>
            </a:r>
            <a:br>
              <a:rPr lang="en-US" altLang="en-US" sz="2400" b="1">
                <a:solidFill>
                  <a:srgbClr val="000000"/>
                </a:solidFill>
                <a:latin typeface="Calibri" panose="020F0502020204030204" pitchFamily="34" charset="0"/>
              </a:rPr>
            </a:br>
            <a:r>
              <a:rPr lang="en-US" altLang="en-US" sz="2400" b="1">
                <a:solidFill>
                  <a:srgbClr val="000000"/>
                </a:solidFill>
                <a:latin typeface="Calibri" panose="020F0502020204030204" pitchFamily="34" charset="0"/>
              </a:rPr>
              <a:t>attenuation of fulminant hepatitis. </a:t>
            </a:r>
            <a:br>
              <a:rPr lang="en-US" altLang="en-US" sz="2400" b="1">
                <a:solidFill>
                  <a:srgbClr val="000000"/>
                </a:solidFill>
                <a:latin typeface="Calibri" panose="020F0502020204030204" pitchFamily="34" charset="0"/>
              </a:rPr>
            </a:br>
            <a:endParaRPr lang="en-US" altLang="en-US" sz="2000" b="1">
              <a:solidFill>
                <a:srgbClr val="000000"/>
              </a:solidFill>
              <a:latin typeface="Calibri" panose="020F0502020204030204" pitchFamily="34" charset="0"/>
            </a:endParaRPr>
          </a:p>
        </p:txBody>
      </p:sp>
      <p:pic>
        <p:nvPicPr>
          <p:cNvPr id="52227" name="Picture 5" descr="D:\experimenti ZA DRUGI RAD\rad poslati profesorima Miji i Nebojsi\Recenzija\Recenzija 2 x\Figure 5.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1288" y="0"/>
            <a:ext cx="81930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Box 1"/>
          <p:cNvSpPr txBox="1">
            <a:spLocks noChangeArrowheads="1"/>
          </p:cNvSpPr>
          <p:nvPr/>
        </p:nvSpPr>
        <p:spPr bwMode="auto">
          <a:xfrm>
            <a:off x="0" y="6454680"/>
            <a:ext cx="47085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200" i="1" dirty="0" err="1"/>
              <a:t>Gazdic</a:t>
            </a:r>
            <a:r>
              <a:rPr lang="en-US" sz="1200" i="1" dirty="0"/>
              <a:t> M, et al.. Liver </a:t>
            </a:r>
            <a:r>
              <a:rPr lang="en-US" sz="1200" i="1" dirty="0" err="1"/>
              <a:t>Transpl</a:t>
            </a:r>
            <a:r>
              <a:rPr lang="en-US" sz="1200" i="1" dirty="0"/>
              <a:t>. 2018;24(5):687-702</a:t>
            </a:r>
          </a:p>
          <a:p>
            <a:endParaRPr lang="en-US" dirty="0"/>
          </a:p>
        </p:txBody>
      </p:sp>
    </p:spTree>
    <p:extLst>
      <p:ext uri="{BB962C8B-B14F-4D97-AF65-F5344CB8AC3E}">
        <p14:creationId xmlns:p14="http://schemas.microsoft.com/office/powerpoint/2010/main" val="9502029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Users\Marina\Desktop\Figure 5.tif"/>
          <p:cNvPicPr>
            <a:picLocks noChangeAspect="1" noChangeArrowheads="1"/>
          </p:cNvPicPr>
          <p:nvPr/>
        </p:nvPicPr>
        <p:blipFill>
          <a:blip r:embed="rId3">
            <a:extLst>
              <a:ext uri="{28A0092B-C50C-407E-A947-70E740481C1C}">
                <a14:useLocalDpi xmlns:a14="http://schemas.microsoft.com/office/drawing/2010/main" val="0"/>
              </a:ext>
            </a:extLst>
          </a:blip>
          <a:srcRect l="29401" r="22208"/>
          <a:stretch>
            <a:fillRect/>
          </a:stretch>
        </p:blipFill>
        <p:spPr bwMode="auto">
          <a:xfrm>
            <a:off x="5170488" y="0"/>
            <a:ext cx="70215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2"/>
          <p:cNvSpPr>
            <a:spLocks noGrp="1" noChangeArrowheads="1"/>
          </p:cNvSpPr>
          <p:nvPr>
            <p:ph type="title"/>
          </p:nvPr>
        </p:nvSpPr>
        <p:spPr>
          <a:xfrm>
            <a:off x="0" y="0"/>
            <a:ext cx="5202238" cy="6858000"/>
          </a:xfrm>
          <a:solidFill>
            <a:srgbClr val="FF9900">
              <a:alpha val="74901"/>
            </a:srgbClr>
          </a:solidFill>
        </p:spPr>
        <p:txBody>
          <a:bodyPr/>
          <a:lstStyle/>
          <a:p>
            <a:pPr algn="just"/>
            <a:r>
              <a:rPr lang="en-US" altLang="en-US" sz="2000" b="1">
                <a:latin typeface="Calibri" panose="020F0502020204030204" pitchFamily="34" charset="0"/>
                <a:cs typeface="Calibri" panose="020F0502020204030204" pitchFamily="34" charset="0"/>
              </a:rPr>
              <a:t>MSCs, in IDO-1-dependent manner suppress proliferation of Th17 cells, induce their conversion in IL-10 producing Tregs, create an immuno-suppresive microenvironment in which HSCs, due to the lack of IL-17-dependent activation reduce production of collagen-1, α-SMA and other pro-fibrotic molecules, resulting with the attenuation of liver fibrosis</a:t>
            </a:r>
            <a:r>
              <a:rPr lang="en-US" altLang="en-US" sz="2400" b="1">
                <a:latin typeface="Calibri" panose="020F0502020204030204" pitchFamily="34" charset="0"/>
                <a:cs typeface="Calibri" panose="020F0502020204030204" pitchFamily="34" charset="0"/>
              </a:rPr>
              <a:t>.</a:t>
            </a:r>
          </a:p>
        </p:txBody>
      </p:sp>
      <p:sp>
        <p:nvSpPr>
          <p:cNvPr id="64516" name="TextBox 1"/>
          <p:cNvSpPr txBox="1">
            <a:spLocks noChangeArrowheads="1"/>
          </p:cNvSpPr>
          <p:nvPr/>
        </p:nvSpPr>
        <p:spPr bwMode="auto">
          <a:xfrm>
            <a:off x="0" y="6433712"/>
            <a:ext cx="53498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400" i="1" dirty="0" err="1"/>
              <a:t>Milosavljevic</a:t>
            </a:r>
            <a:r>
              <a:rPr lang="en-US" sz="1400" i="1" dirty="0"/>
              <a:t> N, et al. </a:t>
            </a:r>
            <a:r>
              <a:rPr lang="en-US" sz="1400" i="1" dirty="0" err="1"/>
              <a:t>Transpl</a:t>
            </a:r>
            <a:r>
              <a:rPr lang="en-US" sz="1400" i="1" dirty="0"/>
              <a:t> Int. 2018 Jan;31(1):102-115.</a:t>
            </a:r>
          </a:p>
        </p:txBody>
      </p:sp>
    </p:spTree>
    <p:extLst>
      <p:ext uri="{BB962C8B-B14F-4D97-AF65-F5344CB8AC3E}">
        <p14:creationId xmlns:p14="http://schemas.microsoft.com/office/powerpoint/2010/main" val="280064520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63056" y="91593"/>
            <a:ext cx="9065887" cy="6674813"/>
          </a:xfrm>
          <a:prstGeom prst="rect">
            <a:avLst/>
          </a:prstGeom>
        </p:spPr>
      </p:pic>
    </p:spTree>
    <p:extLst>
      <p:ext uri="{BB962C8B-B14F-4D97-AF65-F5344CB8AC3E}">
        <p14:creationId xmlns:p14="http://schemas.microsoft.com/office/powerpoint/2010/main" val="37279839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917" y="0"/>
            <a:ext cx="12241272" cy="6858000"/>
          </a:xfrm>
        </p:spPr>
      </p:pic>
    </p:spTree>
    <p:extLst>
      <p:ext uri="{BB962C8B-B14F-4D97-AF65-F5344CB8AC3E}">
        <p14:creationId xmlns:p14="http://schemas.microsoft.com/office/powerpoint/2010/main" val="3742942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639"/>
          </a:xfrm>
          <a:solidFill>
            <a:schemeClr val="accent1">
              <a:lumMod val="20000"/>
              <a:lumOff val="80000"/>
            </a:schemeClr>
          </a:solidFill>
        </p:spPr>
        <p:txBody>
          <a:bodyPr>
            <a:normAutofit/>
          </a:bodyPr>
          <a:lstStyle/>
          <a:p>
            <a:pPr algn="ctr"/>
            <a:r>
              <a:rPr lang="en-US" dirty="0"/>
              <a:t>Intestinal stem cells</a:t>
            </a:r>
          </a:p>
        </p:txBody>
      </p:sp>
      <p:pic>
        <p:nvPicPr>
          <p:cNvPr id="4" name="Content Placeholder 3"/>
          <p:cNvPicPr>
            <a:picLocks noGrp="1" noChangeAspect="1"/>
          </p:cNvPicPr>
          <p:nvPr>
            <p:ph idx="1"/>
          </p:nvPr>
        </p:nvPicPr>
        <p:blipFill>
          <a:blip r:embed="rId2"/>
          <a:stretch>
            <a:fillRect/>
          </a:stretch>
        </p:blipFill>
        <p:spPr>
          <a:xfrm>
            <a:off x="0" y="767639"/>
            <a:ext cx="5595582" cy="5463324"/>
          </a:xfrm>
          <a:prstGeom prst="rect">
            <a:avLst/>
          </a:prstGeom>
        </p:spPr>
      </p:pic>
      <p:sp>
        <p:nvSpPr>
          <p:cNvPr id="5" name="Rectangle 4"/>
          <p:cNvSpPr/>
          <p:nvPr/>
        </p:nvSpPr>
        <p:spPr>
          <a:xfrm>
            <a:off x="700585" y="6377254"/>
            <a:ext cx="6096000" cy="369332"/>
          </a:xfrm>
          <a:prstGeom prst="rect">
            <a:avLst/>
          </a:prstGeom>
        </p:spPr>
        <p:txBody>
          <a:bodyPr>
            <a:spAutoFit/>
          </a:bodyPr>
          <a:lstStyle/>
          <a:p>
            <a:r>
              <a:rPr lang="en-US" dirty="0" err="1"/>
              <a:t>doi</a:t>
            </a:r>
            <a:r>
              <a:rPr lang="en-US" dirty="0"/>
              <a:t>: 10.3748/wjg.v22.i31.7099</a:t>
            </a:r>
          </a:p>
        </p:txBody>
      </p:sp>
      <p:pic>
        <p:nvPicPr>
          <p:cNvPr id="6" name="Picture 5"/>
          <p:cNvPicPr>
            <a:picLocks noChangeAspect="1"/>
          </p:cNvPicPr>
          <p:nvPr/>
        </p:nvPicPr>
        <p:blipFill>
          <a:blip r:embed="rId3"/>
          <a:stretch>
            <a:fillRect/>
          </a:stretch>
        </p:blipFill>
        <p:spPr>
          <a:xfrm>
            <a:off x="5519518" y="913930"/>
            <a:ext cx="6672482" cy="4759704"/>
          </a:xfrm>
          <a:prstGeom prst="rect">
            <a:avLst/>
          </a:prstGeom>
        </p:spPr>
      </p:pic>
      <p:sp>
        <p:nvSpPr>
          <p:cNvPr id="7" name="Rectangle 6"/>
          <p:cNvSpPr/>
          <p:nvPr/>
        </p:nvSpPr>
        <p:spPr>
          <a:xfrm>
            <a:off x="5519518" y="5863296"/>
            <a:ext cx="6381330" cy="307777"/>
          </a:xfrm>
          <a:prstGeom prst="rect">
            <a:avLst/>
          </a:prstGeom>
        </p:spPr>
        <p:txBody>
          <a:bodyPr wrap="square">
            <a:spAutoFit/>
          </a:bodyPr>
          <a:lstStyle/>
          <a:p>
            <a:r>
              <a:rPr lang="en-US" sz="1400" dirty="0"/>
              <a:t>https://commons.wikimedia.org/wiki/File:The_intestinal_epithelium_STEMCELL.jpg</a:t>
            </a:r>
          </a:p>
        </p:txBody>
      </p:sp>
    </p:spTree>
    <p:extLst>
      <p:ext uri="{BB962C8B-B14F-4D97-AF65-F5344CB8AC3E}">
        <p14:creationId xmlns:p14="http://schemas.microsoft.com/office/powerpoint/2010/main" val="42064005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13299"/>
          </a:xfrm>
          <a:solidFill>
            <a:schemeClr val="accent1">
              <a:lumMod val="20000"/>
              <a:lumOff val="80000"/>
            </a:schemeClr>
          </a:solidFill>
        </p:spPr>
        <p:txBody>
          <a:bodyPr>
            <a:normAutofit fontScale="90000"/>
          </a:bodyPr>
          <a:lstStyle/>
          <a:p>
            <a:pPr algn="ctr"/>
            <a:r>
              <a:rPr lang="en-US" dirty="0" err="1"/>
              <a:t>Immunopathogenesis</a:t>
            </a:r>
            <a:r>
              <a:rPr lang="en-US" dirty="0"/>
              <a:t> of inflammatory bowel diseases (IBD)</a:t>
            </a:r>
            <a:r>
              <a:rPr lang="sr-Cyrl-RS" dirty="0"/>
              <a:t> </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01253" y="966352"/>
            <a:ext cx="7096836" cy="5891648"/>
          </a:xfrm>
        </p:spPr>
      </p:pic>
      <p:sp>
        <p:nvSpPr>
          <p:cNvPr id="5" name="Rectangle 4"/>
          <p:cNvSpPr/>
          <p:nvPr/>
        </p:nvSpPr>
        <p:spPr>
          <a:xfrm>
            <a:off x="8869872" y="6301433"/>
            <a:ext cx="3322128" cy="369332"/>
          </a:xfrm>
          <a:prstGeom prst="rect">
            <a:avLst/>
          </a:prstGeom>
        </p:spPr>
        <p:txBody>
          <a:bodyPr wrap="none">
            <a:spAutoFit/>
          </a:bodyPr>
          <a:lstStyle/>
          <a:p>
            <a:r>
              <a:rPr lang="en-US" dirty="0" err="1"/>
              <a:t>doi</a:t>
            </a:r>
            <a:r>
              <a:rPr lang="en-US" dirty="0"/>
              <a:t>: 10.1007/s12015-017-9789-2.</a:t>
            </a:r>
          </a:p>
        </p:txBody>
      </p:sp>
    </p:spTree>
    <p:extLst>
      <p:ext uri="{BB962C8B-B14F-4D97-AF65-F5344CB8AC3E}">
        <p14:creationId xmlns:p14="http://schemas.microsoft.com/office/powerpoint/2010/main" val="14957504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31412"/>
          </a:xfrm>
          <a:solidFill>
            <a:schemeClr val="accent1">
              <a:lumMod val="20000"/>
              <a:lumOff val="80000"/>
            </a:schemeClr>
          </a:solidFill>
        </p:spPr>
        <p:txBody>
          <a:bodyPr/>
          <a:lstStyle/>
          <a:p>
            <a:pPr algn="ctr"/>
            <a:r>
              <a:rPr lang="en-US" dirty="0"/>
              <a:t>Therapeutic potential of MSCs in IBD treatment</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01505" y="931412"/>
            <a:ext cx="6619163" cy="5934006"/>
          </a:xfrm>
        </p:spPr>
      </p:pic>
      <p:sp>
        <p:nvSpPr>
          <p:cNvPr id="5" name="Rectangle 4"/>
          <p:cNvSpPr/>
          <p:nvPr/>
        </p:nvSpPr>
        <p:spPr>
          <a:xfrm>
            <a:off x="8645270" y="6328728"/>
            <a:ext cx="3322128" cy="369332"/>
          </a:xfrm>
          <a:prstGeom prst="rect">
            <a:avLst/>
          </a:prstGeom>
        </p:spPr>
        <p:txBody>
          <a:bodyPr wrap="none">
            <a:spAutoFit/>
          </a:bodyPr>
          <a:lstStyle/>
          <a:p>
            <a:r>
              <a:rPr lang="en-US" dirty="0" err="1"/>
              <a:t>doi</a:t>
            </a:r>
            <a:r>
              <a:rPr lang="en-US" dirty="0"/>
              <a:t>: 10.1007/s12015-017-9789-2.</a:t>
            </a:r>
          </a:p>
        </p:txBody>
      </p:sp>
    </p:spTree>
    <p:extLst>
      <p:ext uri="{BB962C8B-B14F-4D97-AF65-F5344CB8AC3E}">
        <p14:creationId xmlns:p14="http://schemas.microsoft.com/office/powerpoint/2010/main" val="1521660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31412"/>
          </a:xfrm>
          <a:solidFill>
            <a:schemeClr val="accent1">
              <a:lumMod val="20000"/>
              <a:lumOff val="80000"/>
            </a:schemeClr>
          </a:solidFill>
        </p:spPr>
        <p:txBody>
          <a:bodyPr/>
          <a:lstStyle/>
          <a:p>
            <a:pPr algn="ctr"/>
            <a:r>
              <a:rPr lang="en-US" dirty="0"/>
              <a:t>Therapeutic potential of MSCs in IBD treatment</a:t>
            </a:r>
          </a:p>
        </p:txBody>
      </p:sp>
      <p:sp>
        <p:nvSpPr>
          <p:cNvPr id="5" name="Rectangle 4"/>
          <p:cNvSpPr/>
          <p:nvPr/>
        </p:nvSpPr>
        <p:spPr>
          <a:xfrm>
            <a:off x="8645270" y="6328728"/>
            <a:ext cx="3322128" cy="369332"/>
          </a:xfrm>
          <a:prstGeom prst="rect">
            <a:avLst/>
          </a:prstGeom>
        </p:spPr>
        <p:txBody>
          <a:bodyPr wrap="none">
            <a:spAutoFit/>
          </a:bodyPr>
          <a:lstStyle/>
          <a:p>
            <a:r>
              <a:rPr lang="en-US" dirty="0" err="1"/>
              <a:t>doi</a:t>
            </a:r>
            <a:r>
              <a:rPr lang="en-US" dirty="0"/>
              <a:t>: 10.1007/s12015-017-9789-2.</a:t>
            </a:r>
          </a:p>
        </p:txBody>
      </p:sp>
      <p:pic>
        <p:nvPicPr>
          <p:cNvPr id="6"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58526" y="1825625"/>
            <a:ext cx="3674948" cy="4351338"/>
          </a:xfrm>
        </p:spPr>
      </p:pic>
    </p:spTree>
    <p:extLst>
      <p:ext uri="{BB962C8B-B14F-4D97-AF65-F5344CB8AC3E}">
        <p14:creationId xmlns:p14="http://schemas.microsoft.com/office/powerpoint/2010/main" val="34203071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31412"/>
            <a:ext cx="12192000" cy="5926588"/>
          </a:xfrm>
        </p:spPr>
        <p:txBody>
          <a:bodyPr>
            <a:normAutofit fontScale="70000" lnSpcReduction="20000"/>
          </a:bodyPr>
          <a:lstStyle/>
          <a:p>
            <a:r>
              <a:rPr lang="en-US" dirty="0" err="1"/>
              <a:t>Mesenchymal</a:t>
            </a:r>
            <a:r>
              <a:rPr lang="en-US" dirty="0"/>
              <a:t> stem cells (MSCs) have shown promising therapeutic potential in the treatment of inflammatory bowel disease (IBD), which includes conditions such as </a:t>
            </a:r>
            <a:r>
              <a:rPr lang="en-US" dirty="0" err="1"/>
              <a:t>Crohn's</a:t>
            </a:r>
            <a:r>
              <a:rPr lang="en-US" dirty="0"/>
              <a:t> disease and ulcerative colitis. </a:t>
            </a:r>
          </a:p>
          <a:p>
            <a:endParaRPr lang="en-US" dirty="0"/>
          </a:p>
          <a:p>
            <a:r>
              <a:rPr lang="en-US" dirty="0"/>
              <a:t>MSCs have </a:t>
            </a:r>
            <a:r>
              <a:rPr lang="en-US" dirty="0" err="1"/>
              <a:t>immunomodulatory</a:t>
            </a:r>
            <a:r>
              <a:rPr lang="en-US" dirty="0"/>
              <a:t> properties, meaning they can regulate the immune system's response. In IBD, the immune system mistakenly attacks the gastrointestinal tract. MSCs can help modulate this immune response, reducing inflammation and promoting tissue repair.</a:t>
            </a:r>
          </a:p>
          <a:p>
            <a:pPr marL="0" indent="0">
              <a:buNone/>
            </a:pPr>
            <a:endParaRPr lang="en-US" dirty="0"/>
          </a:p>
          <a:p>
            <a:r>
              <a:rPr lang="en-US" dirty="0"/>
              <a:t>MSCs have the ability to differentiate into various cell types, including cells that make up the gut lining. By injecting MSCs into the affected area, they can potentially contribute to the repair and regeneration of damaged intestinal tissue.</a:t>
            </a:r>
          </a:p>
          <a:p>
            <a:endParaRPr lang="en-US" dirty="0"/>
          </a:p>
          <a:p>
            <a:r>
              <a:rPr lang="en-US" dirty="0"/>
              <a:t>In IBD, the intestinal barrier function is compromised, leading to increased permeability and inflammation. MSCs can help restore the integrity of the intestinal barrier by promoting the production of tight junction proteins and reducing inflammation.</a:t>
            </a:r>
          </a:p>
          <a:p>
            <a:endParaRPr lang="en-US" dirty="0"/>
          </a:p>
          <a:p>
            <a:r>
              <a:rPr lang="en-US" dirty="0"/>
              <a:t>The gut </a:t>
            </a:r>
            <a:r>
              <a:rPr lang="en-US" dirty="0" err="1"/>
              <a:t>microbiota</a:t>
            </a:r>
            <a:r>
              <a:rPr lang="en-US" dirty="0"/>
              <a:t> plays a crucial role in IBD. MSCs can modulate the composition and function of the gut </a:t>
            </a:r>
            <a:r>
              <a:rPr lang="en-US" dirty="0" err="1"/>
              <a:t>microbiota</a:t>
            </a:r>
            <a:r>
              <a:rPr lang="en-US" dirty="0"/>
              <a:t>, promoting a healthier microbial balance and reducing inflammation.</a:t>
            </a:r>
          </a:p>
          <a:p>
            <a:endParaRPr lang="en-US" dirty="0"/>
          </a:p>
          <a:p>
            <a:r>
              <a:rPr lang="en-US" dirty="0"/>
              <a:t>MSCs can be used in combination with other treatments for IBD, such as medications or dietary modifications. This combination approach can enhance the therapeutic potential and improve outcomes for patients with IBD.</a:t>
            </a:r>
          </a:p>
        </p:txBody>
      </p:sp>
      <p:sp>
        <p:nvSpPr>
          <p:cNvPr id="4" name="Title 1"/>
          <p:cNvSpPr txBox="1">
            <a:spLocks/>
          </p:cNvSpPr>
          <p:nvPr/>
        </p:nvSpPr>
        <p:spPr>
          <a:xfrm>
            <a:off x="0" y="0"/>
            <a:ext cx="12192000" cy="931412"/>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Therapeutic potential of MSCs in IBD treatment</a:t>
            </a:r>
            <a:endParaRPr lang="en-US" dirty="0"/>
          </a:p>
        </p:txBody>
      </p:sp>
    </p:spTree>
    <p:extLst>
      <p:ext uri="{BB962C8B-B14F-4D97-AF65-F5344CB8AC3E}">
        <p14:creationId xmlns:p14="http://schemas.microsoft.com/office/powerpoint/2010/main" val="1879713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0" y="0"/>
            <a:ext cx="12192000" cy="838200"/>
          </a:xfrm>
          <a:solidFill>
            <a:schemeClr val="accent1">
              <a:lumMod val="20000"/>
              <a:lumOff val="80000"/>
            </a:schemeClr>
          </a:solidFill>
        </p:spPr>
        <p:txBody>
          <a:bodyPr/>
          <a:lstStyle/>
          <a:p>
            <a:pPr eaLnBrk="1" hangingPunct="1">
              <a:defRPr/>
            </a:pPr>
            <a:r>
              <a:rPr lang="en-US" sz="3200" b="1" dirty="0"/>
              <a:t>Therapeutic potential of MSCs in the treatment of acute renal failure</a:t>
            </a:r>
          </a:p>
        </p:txBody>
      </p:sp>
      <p:grpSp>
        <p:nvGrpSpPr>
          <p:cNvPr id="72707" name="Group 2"/>
          <p:cNvGrpSpPr>
            <a:grpSpLocks/>
          </p:cNvGrpSpPr>
          <p:nvPr/>
        </p:nvGrpSpPr>
        <p:grpSpPr bwMode="auto">
          <a:xfrm>
            <a:off x="2197100" y="838200"/>
            <a:ext cx="11655425" cy="6019800"/>
            <a:chOff x="219075" y="898525"/>
            <a:chExt cx="8705850" cy="5910263"/>
          </a:xfrm>
        </p:grpSpPr>
        <p:pic>
          <p:nvPicPr>
            <p:cNvPr id="72710" name="Picture 5" descr="C:\Users\BOJANA\Desktop\Figure 6.tif"/>
            <p:cNvPicPr>
              <a:picLocks noChangeAspect="1" noChangeArrowheads="1"/>
            </p:cNvPicPr>
            <p:nvPr/>
          </p:nvPicPr>
          <p:blipFill>
            <a:blip r:embed="rId2">
              <a:extLst>
                <a:ext uri="{28A0092B-C50C-407E-A947-70E740481C1C}">
                  <a14:useLocalDpi xmlns:a14="http://schemas.microsoft.com/office/drawing/2010/main" val="0"/>
                </a:ext>
              </a:extLst>
            </a:blip>
            <a:srcRect t="25439" r="-2965"/>
            <a:stretch>
              <a:fillRect/>
            </a:stretch>
          </p:blipFill>
          <p:spPr bwMode="auto">
            <a:xfrm>
              <a:off x="1299157" y="898525"/>
              <a:ext cx="5887193" cy="591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1" name="TextBox 1"/>
            <p:cNvSpPr txBox="1">
              <a:spLocks noChangeArrowheads="1"/>
            </p:cNvSpPr>
            <p:nvPr/>
          </p:nvSpPr>
          <p:spPr bwMode="auto">
            <a:xfrm>
              <a:off x="219075" y="1143000"/>
              <a:ext cx="923925" cy="42473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p:txBody>
        </p:sp>
        <p:sp>
          <p:nvSpPr>
            <p:cNvPr id="72712" name="TextBox 6"/>
            <p:cNvSpPr txBox="1">
              <a:spLocks noChangeArrowheads="1"/>
            </p:cNvSpPr>
            <p:nvPr/>
          </p:nvSpPr>
          <p:spPr bwMode="auto">
            <a:xfrm>
              <a:off x="8001000" y="1729997"/>
              <a:ext cx="923925" cy="42473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a:p>
              <a:pPr eaLnBrk="1" hangingPunct="1">
                <a:spcBef>
                  <a:spcPct val="0"/>
                </a:spcBef>
                <a:buFontTx/>
                <a:buNone/>
              </a:pPr>
              <a:endParaRPr lang="en-US" altLang="en-US" sz="1800"/>
            </a:p>
          </p:txBody>
        </p:sp>
      </p:grpSp>
      <p:sp>
        <p:nvSpPr>
          <p:cNvPr id="72708" name="Rectangle 2"/>
          <p:cNvSpPr>
            <a:spLocks noChangeArrowheads="1"/>
          </p:cNvSpPr>
          <p:nvPr/>
        </p:nvSpPr>
        <p:spPr bwMode="auto">
          <a:xfrm>
            <a:off x="93663" y="1838325"/>
            <a:ext cx="3878262" cy="255428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2000"/>
              <a:t>MSCs, in paracrine, iNOS and IDO-1 dependent manner, attenuate inflammation in cisplatin-induced nephrotoxicity by inducing expansion of Tregs and by suppressing inflammatory Th1/Th17 cell-driven renal inflammation.</a:t>
            </a:r>
          </a:p>
        </p:txBody>
      </p:sp>
      <p:sp>
        <p:nvSpPr>
          <p:cNvPr id="72709" name="TextBox 3"/>
          <p:cNvSpPr txBox="1">
            <a:spLocks noChangeArrowheads="1"/>
          </p:cNvSpPr>
          <p:nvPr/>
        </p:nvSpPr>
        <p:spPr bwMode="auto">
          <a:xfrm>
            <a:off x="0" y="6256338"/>
            <a:ext cx="3794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400"/>
              <a:t>Simovic Markovic B, et al. Stem Cells Int. 2017;2017:1315378.</a:t>
            </a:r>
          </a:p>
        </p:txBody>
      </p:sp>
    </p:spTree>
    <p:extLst>
      <p:ext uri="{BB962C8B-B14F-4D97-AF65-F5344CB8AC3E}">
        <p14:creationId xmlns:p14="http://schemas.microsoft.com/office/powerpoint/2010/main" val="385659256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44562"/>
          </a:xfrm>
          <a:solidFill>
            <a:schemeClr val="accent1">
              <a:lumMod val="20000"/>
              <a:lumOff val="80000"/>
            </a:schemeClr>
          </a:solidFill>
        </p:spPr>
        <p:txBody>
          <a:bodyPr>
            <a:noAutofit/>
          </a:bodyPr>
          <a:lstStyle/>
          <a:p>
            <a:pPr algn="ctr"/>
            <a:r>
              <a:rPr lang="en-US" sz="3200" b="1" dirty="0"/>
              <a:t>Therapeutic potential of MSCs in the treatment of diabetes mellitus</a:t>
            </a:r>
            <a:endParaRPr lang="en-US" sz="3200" dirty="0"/>
          </a:p>
        </p:txBody>
      </p:sp>
      <p:pic>
        <p:nvPicPr>
          <p:cNvPr id="5" name="Picture 4"/>
          <p:cNvPicPr>
            <a:picLocks noChangeAspect="1"/>
          </p:cNvPicPr>
          <p:nvPr/>
        </p:nvPicPr>
        <p:blipFill>
          <a:blip r:embed="rId2"/>
          <a:stretch>
            <a:fillRect/>
          </a:stretch>
        </p:blipFill>
        <p:spPr>
          <a:xfrm>
            <a:off x="1955610" y="1077675"/>
            <a:ext cx="7447698" cy="5523709"/>
          </a:xfrm>
          <a:prstGeom prst="rect">
            <a:avLst/>
          </a:prstGeom>
        </p:spPr>
      </p:pic>
      <p:sp>
        <p:nvSpPr>
          <p:cNvPr id="6" name="Rectangle 5"/>
          <p:cNvSpPr/>
          <p:nvPr/>
        </p:nvSpPr>
        <p:spPr>
          <a:xfrm>
            <a:off x="8608781" y="6549831"/>
            <a:ext cx="3408754" cy="369332"/>
          </a:xfrm>
          <a:prstGeom prst="rect">
            <a:avLst/>
          </a:prstGeom>
        </p:spPr>
        <p:txBody>
          <a:bodyPr wrap="none">
            <a:spAutoFit/>
          </a:bodyPr>
          <a:lstStyle/>
          <a:p>
            <a:r>
              <a:rPr lang="en-US" dirty="0"/>
              <a:t>doi.org/10.1038/nrendo.2009.276</a:t>
            </a:r>
          </a:p>
        </p:txBody>
      </p:sp>
    </p:spTree>
    <p:extLst>
      <p:ext uri="{BB962C8B-B14F-4D97-AF65-F5344CB8AC3E}">
        <p14:creationId xmlns:p14="http://schemas.microsoft.com/office/powerpoint/2010/main" val="4112135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269242" y="1008180"/>
            <a:ext cx="10254747" cy="5423694"/>
          </a:xfrm>
          <a:prstGeom prst="rect">
            <a:avLst/>
          </a:prstGeom>
        </p:spPr>
      </p:pic>
      <p:sp>
        <p:nvSpPr>
          <p:cNvPr id="6" name="Rectangle 5"/>
          <p:cNvSpPr/>
          <p:nvPr/>
        </p:nvSpPr>
        <p:spPr>
          <a:xfrm>
            <a:off x="783644" y="6495492"/>
            <a:ext cx="3063852" cy="369332"/>
          </a:xfrm>
          <a:prstGeom prst="rect">
            <a:avLst/>
          </a:prstGeom>
        </p:spPr>
        <p:txBody>
          <a:bodyPr wrap="none">
            <a:spAutoFit/>
          </a:bodyPr>
          <a:lstStyle/>
          <a:p>
            <a:r>
              <a:rPr lang="en-US" dirty="0"/>
              <a:t>DOI:10.1038/nrendo.2009.274</a:t>
            </a:r>
          </a:p>
        </p:txBody>
      </p:sp>
      <p:sp>
        <p:nvSpPr>
          <p:cNvPr id="8" name="Title 1"/>
          <p:cNvSpPr txBox="1">
            <a:spLocks/>
          </p:cNvSpPr>
          <p:nvPr/>
        </p:nvSpPr>
        <p:spPr>
          <a:xfrm>
            <a:off x="0" y="0"/>
            <a:ext cx="12192000" cy="944562"/>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t>Therapeutic potential of MSCs in the treatment of diabetes mellitus</a:t>
            </a:r>
            <a:endParaRPr lang="en-US" sz="3200" dirty="0"/>
          </a:p>
        </p:txBody>
      </p:sp>
    </p:spTree>
    <p:extLst>
      <p:ext uri="{BB962C8B-B14F-4D97-AF65-F5344CB8AC3E}">
        <p14:creationId xmlns:p14="http://schemas.microsoft.com/office/powerpoint/2010/main" val="35526217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624085" y="1276834"/>
            <a:ext cx="6441742" cy="5581166"/>
          </a:xfrm>
          <a:prstGeom prst="rect">
            <a:avLst/>
          </a:prstGeom>
        </p:spPr>
      </p:pic>
      <p:sp>
        <p:nvSpPr>
          <p:cNvPr id="7" name="Rectangle 6"/>
          <p:cNvSpPr/>
          <p:nvPr/>
        </p:nvSpPr>
        <p:spPr>
          <a:xfrm>
            <a:off x="8552995" y="6096716"/>
            <a:ext cx="2810641" cy="369332"/>
          </a:xfrm>
          <a:prstGeom prst="rect">
            <a:avLst/>
          </a:prstGeom>
        </p:spPr>
        <p:txBody>
          <a:bodyPr wrap="none">
            <a:spAutoFit/>
          </a:bodyPr>
          <a:lstStyle/>
          <a:p>
            <a:r>
              <a:rPr lang="en-US" dirty="0"/>
              <a:t>doi.org/10.2337/db16-1406</a:t>
            </a:r>
          </a:p>
        </p:txBody>
      </p:sp>
      <p:sp>
        <p:nvSpPr>
          <p:cNvPr id="8" name="Title 1"/>
          <p:cNvSpPr>
            <a:spLocks noGrp="1"/>
          </p:cNvSpPr>
          <p:nvPr>
            <p:ph type="title"/>
          </p:nvPr>
        </p:nvSpPr>
        <p:spPr>
          <a:xfrm>
            <a:off x="0" y="0"/>
            <a:ext cx="12192000" cy="944562"/>
          </a:xfrm>
          <a:solidFill>
            <a:schemeClr val="accent1">
              <a:lumMod val="20000"/>
              <a:lumOff val="80000"/>
            </a:schemeClr>
          </a:solidFill>
        </p:spPr>
        <p:txBody>
          <a:bodyPr>
            <a:noAutofit/>
          </a:bodyPr>
          <a:lstStyle/>
          <a:p>
            <a:pPr algn="ctr"/>
            <a:r>
              <a:rPr lang="en-US" sz="3200" b="1" dirty="0"/>
              <a:t>Therapeutic potential of MSCs in the treatment of diabetes mellitus</a:t>
            </a:r>
            <a:endParaRPr lang="en-US" sz="3200" dirty="0"/>
          </a:p>
        </p:txBody>
      </p:sp>
    </p:spTree>
    <p:extLst>
      <p:ext uri="{BB962C8B-B14F-4D97-AF65-F5344CB8AC3E}">
        <p14:creationId xmlns:p14="http://schemas.microsoft.com/office/powerpoint/2010/main" val="3926566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1004" y="0"/>
            <a:ext cx="9403306" cy="6869946"/>
          </a:xfrm>
        </p:spPr>
      </p:pic>
    </p:spTree>
    <p:extLst>
      <p:ext uri="{BB962C8B-B14F-4D97-AF65-F5344CB8AC3E}">
        <p14:creationId xmlns:p14="http://schemas.microsoft.com/office/powerpoint/2010/main" val="30799697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3200" b="1" dirty="0"/>
              <a:t>Capacity of stem cells for the generation of insulin producing cells</a:t>
            </a:r>
          </a:p>
        </p:txBody>
      </p:sp>
      <p:sp>
        <p:nvSpPr>
          <p:cNvPr id="5" name="Rectangle 4"/>
          <p:cNvSpPr/>
          <p:nvPr/>
        </p:nvSpPr>
        <p:spPr>
          <a:xfrm>
            <a:off x="0" y="1540892"/>
            <a:ext cx="12192000" cy="3139321"/>
          </a:xfrm>
          <a:prstGeom prst="rect">
            <a:avLst/>
          </a:prstGeom>
        </p:spPr>
        <p:txBody>
          <a:bodyPr wrap="square">
            <a:spAutoFit/>
          </a:bodyPr>
          <a:lstStyle/>
          <a:p>
            <a:r>
              <a:rPr lang="en-US" dirty="0"/>
              <a:t>Stem cells, specifically pancreatic progenitor cells derived from pluripotent stem cells like embryonic stem cells (ESCs) or induced pluripotent stem cells (</a:t>
            </a:r>
            <a:r>
              <a:rPr lang="en-US" dirty="0" err="1"/>
              <a:t>iPSCs</a:t>
            </a:r>
            <a:r>
              <a:rPr lang="en-US" dirty="0"/>
              <a:t>), have the capacity to differentiate into insulin-producing cells. This has significant implications for the treatment of diabetes mellitus, particularly type 1 diabetes. </a:t>
            </a:r>
          </a:p>
          <a:p>
            <a:endParaRPr lang="en-US" dirty="0"/>
          </a:p>
          <a:p>
            <a:r>
              <a:rPr lang="en-US" dirty="0"/>
              <a:t>Stem cells can be guided to differentiate into pancreatic progenitor cells through a process called directed differentiation. This involves exposing the stem cells to specific growth factors and culture conditions that mimic the developmental cues required for pancreatic lineage specification.</a:t>
            </a:r>
          </a:p>
          <a:p>
            <a:endParaRPr lang="en-US" dirty="0"/>
          </a:p>
          <a:p>
            <a:r>
              <a:rPr lang="en-US" dirty="0"/>
              <a:t>Pancreatic progenitor cells can be expanded in culture to generate a sufficient number of cells for transplantation or further differentiation.</a:t>
            </a:r>
          </a:p>
          <a:p>
            <a:endParaRPr lang="en-US" dirty="0"/>
          </a:p>
        </p:txBody>
      </p:sp>
    </p:spTree>
    <p:extLst>
      <p:ext uri="{BB962C8B-B14F-4D97-AF65-F5344CB8AC3E}">
        <p14:creationId xmlns:p14="http://schemas.microsoft.com/office/powerpoint/2010/main" val="1804071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3200" b="1" dirty="0"/>
              <a:t>Capacity of stem cells for the generation of insulin producing cells</a:t>
            </a:r>
          </a:p>
        </p:txBody>
      </p:sp>
      <p:sp>
        <p:nvSpPr>
          <p:cNvPr id="5" name="Rectangle 4"/>
          <p:cNvSpPr/>
          <p:nvPr/>
        </p:nvSpPr>
        <p:spPr>
          <a:xfrm>
            <a:off x="13648" y="2007951"/>
            <a:ext cx="12192000" cy="3970318"/>
          </a:xfrm>
          <a:prstGeom prst="rect">
            <a:avLst/>
          </a:prstGeom>
        </p:spPr>
        <p:txBody>
          <a:bodyPr wrap="square">
            <a:spAutoFit/>
          </a:bodyPr>
          <a:lstStyle/>
          <a:p>
            <a:r>
              <a:rPr lang="en-US" dirty="0"/>
              <a:t>The pancreatic progenitor cells can be further guided to differentiate into insulin-producing beta cells, which are responsible for producing and secreting insulin. This process typically involves exposing the progenitor cells to specific growth factors and culture conditions that mimic the maturation process of beta cells in the pancreas.</a:t>
            </a:r>
          </a:p>
          <a:p>
            <a:endParaRPr lang="en-US" dirty="0"/>
          </a:p>
          <a:p>
            <a:r>
              <a:rPr lang="en-US" dirty="0"/>
              <a:t>The generated insulin-producing cells can be assessed for their functionality by measuring insulin secretion in response to glucose stimulation. This is important to ensure that the cells are capable of responding to changes in blood glucose levels and producing insulin accordingly.</a:t>
            </a:r>
          </a:p>
          <a:p>
            <a:endParaRPr lang="en-US" dirty="0"/>
          </a:p>
          <a:p>
            <a:r>
              <a:rPr lang="en-US" dirty="0"/>
              <a:t>It's worth noting that while significant progress has been made in generating insulin-producing cells from stem cells, there are still challenges to overcome. These include improving the efficiency of differentiation, ensuring the functionality and maturity of the generated cells, and addressing immune rejection if the cells are derived from allogeneic sources. However, the potential of stem cells in generating insulin-producing cells offers hope for developing cell-based therapies for diabetes, such as transplantation of these cells to replace the lost or dysfunctional beta cells in individuals with type 1 diabetes.</a:t>
            </a:r>
          </a:p>
          <a:p>
            <a:endParaRPr lang="en-US" dirty="0"/>
          </a:p>
        </p:txBody>
      </p:sp>
    </p:spTree>
    <p:extLst>
      <p:ext uri="{BB962C8B-B14F-4D97-AF65-F5344CB8AC3E}">
        <p14:creationId xmlns:p14="http://schemas.microsoft.com/office/powerpoint/2010/main" val="5712888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35976" y="0"/>
            <a:ext cx="6313463" cy="6808018"/>
          </a:xfrm>
          <a:prstGeom prst="rect">
            <a:avLst/>
          </a:prstGeom>
        </p:spPr>
      </p:pic>
      <p:sp>
        <p:nvSpPr>
          <p:cNvPr id="7" name="Rectangle 6"/>
          <p:cNvSpPr/>
          <p:nvPr/>
        </p:nvSpPr>
        <p:spPr>
          <a:xfrm>
            <a:off x="8481122" y="6246842"/>
            <a:ext cx="3118161" cy="369332"/>
          </a:xfrm>
          <a:prstGeom prst="rect">
            <a:avLst/>
          </a:prstGeom>
        </p:spPr>
        <p:txBody>
          <a:bodyPr wrap="none">
            <a:spAutoFit/>
          </a:bodyPr>
          <a:lstStyle/>
          <a:p>
            <a:r>
              <a:rPr lang="en-US" dirty="0"/>
              <a:t>DOI: 10.1186/1423-0127-19-47</a:t>
            </a:r>
          </a:p>
        </p:txBody>
      </p:sp>
    </p:spTree>
    <p:extLst>
      <p:ext uri="{BB962C8B-B14F-4D97-AF65-F5344CB8AC3E}">
        <p14:creationId xmlns:p14="http://schemas.microsoft.com/office/powerpoint/2010/main" val="26498813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187356" y="944562"/>
            <a:ext cx="8802805" cy="5690343"/>
          </a:xfrm>
          <a:prstGeom prst="rect">
            <a:avLst/>
          </a:prstGeom>
        </p:spPr>
      </p:pic>
      <p:sp>
        <p:nvSpPr>
          <p:cNvPr id="8" name="Rectangle 7"/>
          <p:cNvSpPr/>
          <p:nvPr/>
        </p:nvSpPr>
        <p:spPr>
          <a:xfrm>
            <a:off x="3037909" y="6488668"/>
            <a:ext cx="5788636" cy="369332"/>
          </a:xfrm>
          <a:prstGeom prst="rect">
            <a:avLst/>
          </a:prstGeom>
        </p:spPr>
        <p:txBody>
          <a:bodyPr wrap="none">
            <a:spAutoFit/>
          </a:bodyPr>
          <a:lstStyle/>
          <a:p>
            <a:r>
              <a:rPr lang="en-US" dirty="0"/>
              <a:t>https://www.advbiores.net/text.asp?2014/3/1/266/148247</a:t>
            </a:r>
          </a:p>
        </p:txBody>
      </p:sp>
      <p:sp>
        <p:nvSpPr>
          <p:cNvPr id="5" name="Title 1"/>
          <p:cNvSpPr>
            <a:spLocks noGrp="1"/>
          </p:cNvSpPr>
          <p:nvPr>
            <p:ph type="title"/>
          </p:nvPr>
        </p:nvSpPr>
        <p:spPr>
          <a:xfrm>
            <a:off x="0" y="0"/>
            <a:ext cx="12192000" cy="944562"/>
          </a:xfrm>
          <a:solidFill>
            <a:schemeClr val="accent1">
              <a:lumMod val="20000"/>
              <a:lumOff val="80000"/>
            </a:schemeClr>
          </a:solidFill>
        </p:spPr>
        <p:txBody>
          <a:bodyPr>
            <a:noAutofit/>
          </a:bodyPr>
          <a:lstStyle/>
          <a:p>
            <a:pPr algn="ctr"/>
            <a:r>
              <a:rPr lang="en-US" sz="3200" b="1" dirty="0"/>
              <a:t>Therapeutic potential of MSCs in the treatment of diabetes mellitus</a:t>
            </a:r>
            <a:endParaRPr lang="en-US" sz="3200" dirty="0"/>
          </a:p>
        </p:txBody>
      </p:sp>
    </p:spTree>
    <p:extLst>
      <p:ext uri="{BB962C8B-B14F-4D97-AF65-F5344CB8AC3E}">
        <p14:creationId xmlns:p14="http://schemas.microsoft.com/office/powerpoint/2010/main" val="3070483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47446" y="1187141"/>
            <a:ext cx="9553226" cy="5097339"/>
          </a:xfrm>
          <a:prstGeom prst="rect">
            <a:avLst/>
          </a:prstGeom>
        </p:spPr>
      </p:pic>
      <p:sp>
        <p:nvSpPr>
          <p:cNvPr id="7" name="Rectangle 6"/>
          <p:cNvSpPr/>
          <p:nvPr/>
        </p:nvSpPr>
        <p:spPr>
          <a:xfrm>
            <a:off x="4060891" y="6342393"/>
            <a:ext cx="4070217" cy="369332"/>
          </a:xfrm>
          <a:prstGeom prst="rect">
            <a:avLst/>
          </a:prstGeom>
        </p:spPr>
        <p:txBody>
          <a:bodyPr wrap="none">
            <a:spAutoFit/>
          </a:bodyPr>
          <a:lstStyle/>
          <a:p>
            <a:r>
              <a:rPr lang="en-US" dirty="0"/>
              <a:t>https://doi.org/10.3389/fcell.2020.00016</a:t>
            </a:r>
          </a:p>
        </p:txBody>
      </p:sp>
      <p:sp>
        <p:nvSpPr>
          <p:cNvPr id="9" name="Title 1"/>
          <p:cNvSpPr>
            <a:spLocks noGrp="1"/>
          </p:cNvSpPr>
          <p:nvPr>
            <p:ph type="title"/>
          </p:nvPr>
        </p:nvSpPr>
        <p:spPr>
          <a:xfrm>
            <a:off x="0" y="0"/>
            <a:ext cx="12192000" cy="944562"/>
          </a:xfrm>
          <a:solidFill>
            <a:schemeClr val="accent1">
              <a:lumMod val="20000"/>
              <a:lumOff val="80000"/>
            </a:schemeClr>
          </a:solidFill>
        </p:spPr>
        <p:txBody>
          <a:bodyPr>
            <a:noAutofit/>
          </a:bodyPr>
          <a:lstStyle/>
          <a:p>
            <a:pPr algn="ctr"/>
            <a:r>
              <a:rPr lang="en-US" sz="3200" b="1" dirty="0"/>
              <a:t>Therapeutic potential of MSCs in the treatment of diabetes mellitus</a:t>
            </a:r>
            <a:endParaRPr lang="en-US" sz="3200" dirty="0"/>
          </a:p>
        </p:txBody>
      </p:sp>
    </p:spTree>
    <p:extLst>
      <p:ext uri="{BB962C8B-B14F-4D97-AF65-F5344CB8AC3E}">
        <p14:creationId xmlns:p14="http://schemas.microsoft.com/office/powerpoint/2010/main" val="3706169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533" y="944562"/>
            <a:ext cx="11969087" cy="5783784"/>
          </a:xfrm>
        </p:spPr>
        <p:txBody>
          <a:bodyPr>
            <a:normAutofit fontScale="77500" lnSpcReduction="20000"/>
          </a:bodyPr>
          <a:lstStyle/>
          <a:p>
            <a:r>
              <a:rPr lang="en-US" dirty="0" err="1"/>
              <a:t>Mesenchymal</a:t>
            </a:r>
            <a:r>
              <a:rPr lang="en-US" dirty="0"/>
              <a:t> stem cells (MSCs) have shown potential therapeutic benefits in the treatment of diabetes mellitus, both type 1 and type 2. Here are some ways in which MSCs can be utilized:</a:t>
            </a:r>
          </a:p>
          <a:p>
            <a:endParaRPr lang="en-US" dirty="0"/>
          </a:p>
          <a:p>
            <a:r>
              <a:rPr lang="en-US" dirty="0"/>
              <a:t>Pancreatic Beta Cell Regeneration: In type 1 diabetes, the immune system destroys the insulin-producing beta cells in the pancreas. MSCs have the ability to differentiate into pancreatic beta cells and can be transplanted into the pancreas to replace the lost or damaged cells. This cell replacement therapy aims to restore insulin production and regulate blood glucose levels.</a:t>
            </a:r>
          </a:p>
          <a:p>
            <a:endParaRPr lang="en-US" dirty="0"/>
          </a:p>
          <a:p>
            <a:r>
              <a:rPr lang="en-US" dirty="0"/>
              <a:t>Immunomodulation: In type 1 diabetes, the immune system's attack on beta cells is an underlying cause of the disease. MSCs have </a:t>
            </a:r>
            <a:r>
              <a:rPr lang="en-US" dirty="0" err="1"/>
              <a:t>immunomodulatory</a:t>
            </a:r>
            <a:r>
              <a:rPr lang="en-US" dirty="0"/>
              <a:t> properties and can help modulate the immune response, reducing inflammation and suppressing the immune attack on beta cells.</a:t>
            </a:r>
          </a:p>
          <a:p>
            <a:endParaRPr lang="en-US" dirty="0"/>
          </a:p>
          <a:p>
            <a:r>
              <a:rPr lang="en-US" dirty="0"/>
              <a:t>Anti-inflammatory Effects: MSCs secrete anti-inflammatory factors that can help reduce inflammation in the pancreas and improve the function of remaining beta cells. This anti-inflammatory effect can help preserve beta cell function and delay disease progression.</a:t>
            </a:r>
          </a:p>
          <a:p>
            <a:endParaRPr lang="en-US" dirty="0"/>
          </a:p>
          <a:p>
            <a:r>
              <a:rPr lang="en-US" dirty="0"/>
              <a:t>Insulin Sensitization: In type 2 diabetes, the body becomes resistant to the effects of insulin. MSCs can secrete factors that improve insulin sensitivity in peripheral tissues, helping to enhance glucose uptake and utilization.</a:t>
            </a:r>
          </a:p>
        </p:txBody>
      </p:sp>
      <p:sp>
        <p:nvSpPr>
          <p:cNvPr id="4" name="Title 1"/>
          <p:cNvSpPr txBox="1">
            <a:spLocks/>
          </p:cNvSpPr>
          <p:nvPr/>
        </p:nvSpPr>
        <p:spPr>
          <a:xfrm>
            <a:off x="0" y="0"/>
            <a:ext cx="12192000" cy="944562"/>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the treatment of diabetes mellitus</a:t>
            </a:r>
            <a:endParaRPr lang="en-US" sz="3200" dirty="0"/>
          </a:p>
        </p:txBody>
      </p:sp>
    </p:spTree>
    <p:extLst>
      <p:ext uri="{BB962C8B-B14F-4D97-AF65-F5344CB8AC3E}">
        <p14:creationId xmlns:p14="http://schemas.microsoft.com/office/powerpoint/2010/main" val="237879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44562"/>
            <a:ext cx="12192000" cy="6015796"/>
          </a:xfrm>
        </p:spPr>
        <p:txBody>
          <a:bodyPr>
            <a:normAutofit fontScale="85000" lnSpcReduction="20000"/>
          </a:bodyPr>
          <a:lstStyle/>
          <a:p>
            <a:r>
              <a:rPr lang="en-US" dirty="0"/>
              <a:t>In various preclinical and clinical studies, MSCs have shown promising results in enhancing wound healing, particularly in chronic and difficult-to-heal wounds.</a:t>
            </a:r>
          </a:p>
          <a:p>
            <a:r>
              <a:rPr lang="en-US" dirty="0"/>
              <a:t>MSCs secrete various growth factors and cytokines that can stimulate the proliferation and migration of cells involved in wound healing, such as fibroblasts and endothelial cells. This promotes the formation of new blood vessels (angiogenesis) and the production of extracellular matrix components, essential for tissue repair.</a:t>
            </a:r>
          </a:p>
          <a:p>
            <a:r>
              <a:rPr lang="en-US" dirty="0"/>
              <a:t>MSCs have </a:t>
            </a:r>
            <a:r>
              <a:rPr lang="en-US" dirty="0" err="1"/>
              <a:t>immunomodulatory</a:t>
            </a:r>
            <a:r>
              <a:rPr lang="en-US" dirty="0"/>
              <a:t> properties and can help modulate the inflammatory response at the wound site. They can reduce excessive inflammation, which can delay wound healing, and promote a more balanced immune response that supports the healing process.</a:t>
            </a:r>
          </a:p>
          <a:p>
            <a:r>
              <a:rPr lang="en-US" dirty="0"/>
              <a:t>MSCs have the potential to differentiate into various cell types, including fibroblasts, endothelial cells, and keratinocytes, which are involved in the wound healing process. When MSCs are transplanted into a wound, they can differentiate into these cell types and contribute directly to tissue regeneration.</a:t>
            </a:r>
          </a:p>
          <a:p>
            <a:r>
              <a:rPr lang="en-US" dirty="0"/>
              <a:t>MSCs can secrete enzymes and factors that help remodel the extracellular matrix, which is crucial for wound healing. They can break down excessive scar tissue and promote the synthesis of new, healthy tissue.</a:t>
            </a:r>
          </a:p>
          <a:p>
            <a:r>
              <a:rPr lang="en-US" dirty="0"/>
              <a:t>MSCs can secrete factors that stimulate the formation of new blood vessels, promoting adequate blood supply to the wound area. This enhanced vascularization improves oxygen and nutrient delivery, facilitating the wound healing process.</a:t>
            </a:r>
          </a:p>
        </p:txBody>
      </p:sp>
      <p:sp>
        <p:nvSpPr>
          <p:cNvPr id="6" name="Title 1"/>
          <p:cNvSpPr txBox="1">
            <a:spLocks/>
          </p:cNvSpPr>
          <p:nvPr/>
        </p:nvSpPr>
        <p:spPr>
          <a:xfrm>
            <a:off x="0" y="0"/>
            <a:ext cx="12192000" cy="944562"/>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wound healing</a:t>
            </a:r>
            <a:endParaRPr lang="en-US" sz="3200" dirty="0"/>
          </a:p>
        </p:txBody>
      </p:sp>
    </p:spTree>
    <p:extLst>
      <p:ext uri="{BB962C8B-B14F-4D97-AF65-F5344CB8AC3E}">
        <p14:creationId xmlns:p14="http://schemas.microsoft.com/office/powerpoint/2010/main" val="6673172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0"/>
            <a:ext cx="12192000" cy="944562"/>
          </a:xfrm>
          <a:prstGeom prst="rect">
            <a:avLst/>
          </a:prstGeom>
          <a:solidFill>
            <a:schemeClr val="accent1">
              <a:lumMod val="20000"/>
              <a:lumOff val="8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MSCs in wound healing</a:t>
            </a:r>
            <a:endParaRPr lang="en-US" sz="3200" dirty="0"/>
          </a:p>
        </p:txBody>
      </p:sp>
      <p:pic>
        <p:nvPicPr>
          <p:cNvPr id="4" name="Content Placeholder 3"/>
          <p:cNvPicPr>
            <a:picLocks noGrp="1" noChangeAspect="1"/>
          </p:cNvPicPr>
          <p:nvPr>
            <p:ph idx="1"/>
          </p:nvPr>
        </p:nvPicPr>
        <p:blipFill>
          <a:blip r:embed="rId2"/>
          <a:stretch>
            <a:fillRect/>
          </a:stretch>
        </p:blipFill>
        <p:spPr>
          <a:xfrm>
            <a:off x="2347415" y="1097669"/>
            <a:ext cx="7111263" cy="5589734"/>
          </a:xfrm>
          <a:prstGeom prst="rect">
            <a:avLst/>
          </a:prstGeom>
        </p:spPr>
      </p:pic>
    </p:spTree>
    <p:extLst>
      <p:ext uri="{BB962C8B-B14F-4D97-AF65-F5344CB8AC3E}">
        <p14:creationId xmlns:p14="http://schemas.microsoft.com/office/powerpoint/2010/main" val="774484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spinal cord injury</a:t>
            </a:r>
          </a:p>
        </p:txBody>
      </p:sp>
      <p:pic>
        <p:nvPicPr>
          <p:cNvPr id="5" name="Content Placeholder 4" descr="Aca slika 2"/>
          <p:cNvPicPr>
            <a:picLocks noGrp="1"/>
          </p:cNvPicPr>
          <p:nvPr>
            <p:ph idx="1"/>
          </p:nvPr>
        </p:nvPicPr>
        <p:blipFill>
          <a:blip r:embed="rId2" cstate="print"/>
          <a:srcRect/>
          <a:stretch>
            <a:fillRect/>
          </a:stretch>
        </p:blipFill>
        <p:spPr bwMode="auto">
          <a:xfrm>
            <a:off x="1360227" y="1064525"/>
            <a:ext cx="8739116" cy="5793475"/>
          </a:xfrm>
          <a:prstGeom prst="rect">
            <a:avLst/>
          </a:prstGeom>
          <a:noFill/>
          <a:ln w="3175">
            <a:noFill/>
            <a:miter lim="800000"/>
            <a:headEnd/>
            <a:tailEnd/>
          </a:ln>
        </p:spPr>
      </p:pic>
    </p:spTree>
    <p:extLst>
      <p:ext uri="{BB962C8B-B14F-4D97-AF65-F5344CB8AC3E}">
        <p14:creationId xmlns:p14="http://schemas.microsoft.com/office/powerpoint/2010/main" val="2371734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56598" y="1105468"/>
            <a:ext cx="8033838" cy="5652325"/>
          </a:xfrm>
          <a:prstGeom prst="rect">
            <a:avLst/>
          </a:prstGeom>
        </p:spPr>
      </p:pic>
      <p:sp>
        <p:nvSpPr>
          <p:cNvPr id="6" name="Title 1"/>
          <p:cNvSpPr txBox="1">
            <a:spLocks/>
          </p:cNvSpPr>
          <p:nvPr/>
        </p:nvSpPr>
        <p:spPr>
          <a:xfrm>
            <a:off x="0" y="0"/>
            <a:ext cx="12192000" cy="968991"/>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Therapeutic potential of stem cells in the treatment of spinal cord injury</a:t>
            </a:r>
          </a:p>
        </p:txBody>
      </p:sp>
    </p:spTree>
    <p:extLst>
      <p:ext uri="{BB962C8B-B14F-4D97-AF65-F5344CB8AC3E}">
        <p14:creationId xmlns:p14="http://schemas.microsoft.com/office/powerpoint/2010/main" val="777308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160060"/>
          </a:xfrm>
          <a:solidFill>
            <a:schemeClr val="accent1">
              <a:lumMod val="20000"/>
              <a:lumOff val="80000"/>
            </a:schemeClr>
          </a:solidFill>
        </p:spPr>
        <p:txBody>
          <a:bodyPr>
            <a:normAutofit/>
          </a:bodyPr>
          <a:lstStyle/>
          <a:p>
            <a:pPr algn="ctr"/>
            <a:r>
              <a:rPr lang="en-US" sz="3600" b="1" dirty="0"/>
              <a:t>Capacity of stem cells for the generation of neuron like cells</a:t>
            </a:r>
          </a:p>
        </p:txBody>
      </p:sp>
      <p:sp>
        <p:nvSpPr>
          <p:cNvPr id="3" name="Content Placeholder 2"/>
          <p:cNvSpPr>
            <a:spLocks noGrp="1"/>
          </p:cNvSpPr>
          <p:nvPr>
            <p:ph idx="1"/>
          </p:nvPr>
        </p:nvSpPr>
        <p:spPr>
          <a:xfrm>
            <a:off x="838200" y="1607261"/>
            <a:ext cx="10515600" cy="4351338"/>
          </a:xfrm>
        </p:spPr>
        <p:txBody>
          <a:bodyPr>
            <a:normAutofit fontScale="85000" lnSpcReduction="20000"/>
          </a:bodyPr>
          <a:lstStyle/>
          <a:p>
            <a:pPr marL="0" indent="0">
              <a:buNone/>
            </a:pPr>
            <a:r>
              <a:rPr lang="en-US" dirty="0"/>
              <a:t>Stem cells, particularly embryonic stem cells (ESCs) and induced pluripotent stem cells (</a:t>
            </a:r>
            <a:r>
              <a:rPr lang="en-US" dirty="0" err="1"/>
              <a:t>iPSCs</a:t>
            </a:r>
            <a:r>
              <a:rPr lang="en-US" dirty="0"/>
              <a:t>), have the capacity to differentiate into neuron-like cells. This ability has significant implications for regenerative medicine and the potential treatment of neurological disorders. </a:t>
            </a:r>
          </a:p>
          <a:p>
            <a:pPr marL="0" indent="0">
              <a:buNone/>
            </a:pPr>
            <a:endParaRPr lang="en-US" dirty="0"/>
          </a:p>
          <a:p>
            <a:pPr marL="0" indent="0">
              <a:buNone/>
            </a:pPr>
            <a:r>
              <a:rPr lang="en-US" dirty="0"/>
              <a:t>ESCs and </a:t>
            </a:r>
            <a:r>
              <a:rPr lang="en-US" dirty="0" err="1"/>
              <a:t>iPSCs</a:t>
            </a:r>
            <a:r>
              <a:rPr lang="en-US" dirty="0"/>
              <a:t> are pluripotent stem cells, meaning they have the ability to differentiate into any cell type in the body, including neurons. Through a process called directed differentiation, stem cells can be guided to develop into specific cell lineages, including neurons.</a:t>
            </a:r>
          </a:p>
          <a:p>
            <a:pPr marL="0" indent="0">
              <a:buNone/>
            </a:pPr>
            <a:endParaRPr lang="en-US" dirty="0"/>
          </a:p>
          <a:p>
            <a:pPr marL="0" indent="0">
              <a:buNone/>
            </a:pPr>
            <a:r>
              <a:rPr lang="en-US" dirty="0"/>
              <a:t>Stem cells can be exposed to specific growth factors and culture conditions that mimic the developmental cues required for neuronal differentiation. This process involves the activation or inhibition of specific signaling pathways that drive the stem cells towards a neural fate.</a:t>
            </a:r>
          </a:p>
          <a:p>
            <a:pPr marL="0" indent="0">
              <a:buNone/>
            </a:pPr>
            <a:endParaRPr lang="en-US" dirty="0"/>
          </a:p>
        </p:txBody>
      </p:sp>
    </p:spTree>
    <p:extLst>
      <p:ext uri="{BB962C8B-B14F-4D97-AF65-F5344CB8AC3E}">
        <p14:creationId xmlns:p14="http://schemas.microsoft.com/office/powerpoint/2010/main" val="840302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US" dirty="0"/>
              <a:t>Stem cells can first be differentiated into neural progenitor cells (NPCs) or neural stem cells (NSCs). These cells have the capacity to self-renew and differentiate into various types of neurons and glial cells.</a:t>
            </a:r>
          </a:p>
          <a:p>
            <a:pPr marL="0" indent="0">
              <a:buNone/>
            </a:pPr>
            <a:endParaRPr lang="en-US" dirty="0"/>
          </a:p>
          <a:p>
            <a:pPr marL="0" indent="0">
              <a:buNone/>
            </a:pPr>
            <a:r>
              <a:rPr lang="en-US" dirty="0"/>
              <a:t>NPCs or NSCs can be further guided to differentiate into specific types of neurons, such as dopaminergic neurons, motor neurons, or cortical neurons. This can be achieved by providing appropriate growth factors, </a:t>
            </a:r>
            <a:r>
              <a:rPr lang="en-US" dirty="0" err="1"/>
              <a:t>morphogens</a:t>
            </a:r>
            <a:r>
              <a:rPr lang="en-US" dirty="0"/>
              <a:t>, and culture conditions that mimic the specific microenvironment required for the desired neuronal subtype.</a:t>
            </a:r>
          </a:p>
          <a:p>
            <a:pPr marL="0" indent="0">
              <a:buNone/>
            </a:pPr>
            <a:endParaRPr lang="en-US" dirty="0"/>
          </a:p>
          <a:p>
            <a:pPr marL="0" indent="0">
              <a:buNone/>
            </a:pPr>
            <a:r>
              <a:rPr lang="en-US" dirty="0"/>
              <a:t>Once the stem cells differentiate into neuron-like cells, they can undergo maturation processes to acquire the functional characteristics of mature neurons. This includes the development of neuronal morphology, formation of synapses, and the establishment of functional connections with other cells.</a:t>
            </a:r>
          </a:p>
        </p:txBody>
      </p:sp>
      <p:sp>
        <p:nvSpPr>
          <p:cNvPr id="5" name="Title 1"/>
          <p:cNvSpPr>
            <a:spLocks noGrp="1"/>
          </p:cNvSpPr>
          <p:nvPr>
            <p:ph type="title"/>
          </p:nvPr>
        </p:nvSpPr>
        <p:spPr>
          <a:xfrm>
            <a:off x="0" y="1"/>
            <a:ext cx="12192000" cy="1160060"/>
          </a:xfrm>
          <a:solidFill>
            <a:schemeClr val="accent1">
              <a:lumMod val="20000"/>
              <a:lumOff val="80000"/>
            </a:schemeClr>
          </a:solidFill>
        </p:spPr>
        <p:txBody>
          <a:bodyPr>
            <a:normAutofit/>
          </a:bodyPr>
          <a:lstStyle/>
          <a:p>
            <a:pPr algn="ctr"/>
            <a:r>
              <a:rPr lang="en-US" sz="3600" b="1" dirty="0"/>
              <a:t>Capacity of stem cells for the generation of neuron like cells</a:t>
            </a:r>
          </a:p>
        </p:txBody>
      </p:sp>
    </p:spTree>
    <p:extLst>
      <p:ext uri="{BB962C8B-B14F-4D97-AF65-F5344CB8AC3E}">
        <p14:creationId xmlns:p14="http://schemas.microsoft.com/office/powerpoint/2010/main" val="30272895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3605</Words>
  <Application>Microsoft Office PowerPoint</Application>
  <PresentationFormat>Widescreen</PresentationFormat>
  <Paragraphs>211</Paragraphs>
  <Slides>57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57</vt:i4>
      </vt:variant>
    </vt:vector>
  </HeadingPairs>
  <TitlesOfParts>
    <vt:vector size="61" baseType="lpstr">
      <vt:lpstr>Arial</vt:lpstr>
      <vt:lpstr>Calibri</vt:lpstr>
      <vt:lpstr>Calibri Light</vt:lpstr>
      <vt:lpstr>Office Theme</vt:lpstr>
      <vt:lpstr>Stem cells in internal medicine and surgery</vt:lpstr>
      <vt:lpstr>PowerPoint Presentation</vt:lpstr>
      <vt:lpstr>Spinal cord injury</vt:lpstr>
      <vt:lpstr>PowerPoint Presentation</vt:lpstr>
      <vt:lpstr>PowerPoint Presentation</vt:lpstr>
      <vt:lpstr>PowerPoint Presentation</vt:lpstr>
      <vt:lpstr>PowerPoint Presentation</vt:lpstr>
      <vt:lpstr>Capacity of stem cells for the generation of neuron like cells</vt:lpstr>
      <vt:lpstr>Capacity of stem cells for the generation of neuron like cells</vt:lpstr>
      <vt:lpstr>Generation of ,,neuron-like“ cells</vt:lpstr>
      <vt:lpstr>Generation of ,,neuron-like“ cells</vt:lpstr>
      <vt:lpstr>Generation of ,,neuron-like“ cells</vt:lpstr>
      <vt:lpstr>PowerPoint Presentation</vt:lpstr>
      <vt:lpstr>PowerPoint Presentation</vt:lpstr>
      <vt:lpstr>PowerPoint Presentation</vt:lpstr>
      <vt:lpstr>Therapeutic potential of cerebrovascular insult</vt:lpstr>
      <vt:lpstr>Therapeutic potential of stem cells in the treatment of cerebrovascular insult</vt:lpstr>
      <vt:lpstr>Therapeutic potential of stem cells in the treatment of cerebrovascular insult</vt:lpstr>
      <vt:lpstr>Therapeutic potential of stem cells in the treatment of cerebrovascular insult</vt:lpstr>
      <vt:lpstr>Therapeutic potential of stem cells in the treatment of cerebrovascular insult</vt:lpstr>
      <vt:lpstr>Therapeutic potential of stem cells in the treatment of cerebrovascular insult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MSCs, in paracrine, IDO-1/Kynurenine dependent manner, induced expansion of Tregs, which on turn, in IL-10 dependent manner, attenuated hepatotoxicity of liver NKT cells, resulting with the attenuation of fulminant hepatitis.  </vt:lpstr>
      <vt:lpstr>MSCs, in IDO-1-dependent manner suppress proliferation of Th17 cells, induce their conversion in IL-10 producing Tregs, create an immuno-suppresive microenvironment in which HSCs, due to the lack of IL-17-dependent activation reduce production of collagen-1, α-SMA and other pro-fibrotic molecules, resulting with the attenuation of liver fibrosis.</vt:lpstr>
      <vt:lpstr>PowerPoint Presentation</vt:lpstr>
      <vt:lpstr>Intestinal stem cells</vt:lpstr>
      <vt:lpstr>Immunopathogenesis of inflammatory bowel diseases (IBD) </vt:lpstr>
      <vt:lpstr>Therapeutic potential of MSCs in IBD treatment</vt:lpstr>
      <vt:lpstr>Therapeutic potential of MSCs in IBD treatment</vt:lpstr>
      <vt:lpstr>PowerPoint Presentation</vt:lpstr>
      <vt:lpstr>Therapeutic potential of MSCs in the treatment of acute renal failure</vt:lpstr>
      <vt:lpstr>Therapeutic potential of MSCs in the treatment of diabetes mellitus</vt:lpstr>
      <vt:lpstr>PowerPoint Presentation</vt:lpstr>
      <vt:lpstr>Therapeutic potential of MSCs in the treatment of diabetes mellitus</vt:lpstr>
      <vt:lpstr>Capacity of stem cells for the generation of insulin producing cells</vt:lpstr>
      <vt:lpstr>Capacity of stem cells for the generation of insulin producing cells</vt:lpstr>
      <vt:lpstr>PowerPoint Presentation</vt:lpstr>
      <vt:lpstr>Therapeutic potential of MSCs in the treatment of diabetes mellitus</vt:lpstr>
      <vt:lpstr>Therapeutic potential of MSCs in the treatment of diabetes mellitus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Stem cells in internal medicine and surgery</dc:title>
  <dc:creator>Microsoft account</dc:creator>
  <cp:lastModifiedBy>ivanjovanovic77@gmail.com</cp:lastModifiedBy>
  <cp:revision>18</cp:revision>
  <dcterms:created xsi:type="dcterms:W3CDTF">2023-12-23T07:27:14Z</dcterms:created>
  <dcterms:modified xsi:type="dcterms:W3CDTF">2023-12-23T09:33:44Z</dcterms:modified>
</cp:coreProperties>
</file>